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2"/>
  </p:notesMasterIdLst>
  <p:sldIdLst>
    <p:sldId id="281" r:id="rId2"/>
    <p:sldId id="306" r:id="rId3"/>
    <p:sldId id="303" r:id="rId4"/>
    <p:sldId id="307" r:id="rId5"/>
    <p:sldId id="314" r:id="rId6"/>
    <p:sldId id="310" r:id="rId7"/>
    <p:sldId id="311" r:id="rId8"/>
    <p:sldId id="287" r:id="rId9"/>
    <p:sldId id="312" r:id="rId10"/>
    <p:sldId id="316" r:id="rId11"/>
  </p:sldIdLst>
  <p:sldSz cx="12192000" cy="6858000"/>
  <p:notesSz cx="12192000" cy="6858000"/>
  <p:defaultTextStyle>
    <a:defPPr>
      <a:defRPr lang="de-DE"/>
    </a:defPPr>
    <a:lvl1pPr algn="l">
      <a:spcBef>
        <a:spcPts val="0"/>
      </a:spcBef>
      <a:spcAft>
        <a:spcPts val="0"/>
      </a:spcAft>
      <a:defRPr sz="2400">
        <a:solidFill>
          <a:schemeClr val="tx1"/>
        </a:solidFill>
        <a:latin typeface="Times New Roman"/>
        <a:ea typeface="+mn-ea"/>
        <a:cs typeface="+mn-cs"/>
      </a:defRPr>
    </a:lvl1pPr>
    <a:lvl2pPr marL="457200" algn="l">
      <a:spcBef>
        <a:spcPts val="0"/>
      </a:spcBef>
      <a:spcAft>
        <a:spcPts val="0"/>
      </a:spcAft>
      <a:defRPr sz="2400">
        <a:solidFill>
          <a:schemeClr val="tx1"/>
        </a:solidFill>
        <a:latin typeface="Times New Roman"/>
        <a:ea typeface="+mn-ea"/>
        <a:cs typeface="+mn-cs"/>
      </a:defRPr>
    </a:lvl2pPr>
    <a:lvl3pPr marL="914400" algn="l">
      <a:spcBef>
        <a:spcPts val="0"/>
      </a:spcBef>
      <a:spcAft>
        <a:spcPts val="0"/>
      </a:spcAft>
      <a:defRPr sz="2400">
        <a:solidFill>
          <a:schemeClr val="tx1"/>
        </a:solidFill>
        <a:latin typeface="Times New Roman"/>
        <a:ea typeface="+mn-ea"/>
        <a:cs typeface="+mn-cs"/>
      </a:defRPr>
    </a:lvl3pPr>
    <a:lvl4pPr marL="1371600" algn="l">
      <a:spcBef>
        <a:spcPts val="0"/>
      </a:spcBef>
      <a:spcAft>
        <a:spcPts val="0"/>
      </a:spcAft>
      <a:defRPr sz="2400">
        <a:solidFill>
          <a:schemeClr val="tx1"/>
        </a:solidFill>
        <a:latin typeface="Times New Roman"/>
        <a:ea typeface="+mn-ea"/>
        <a:cs typeface="+mn-cs"/>
      </a:defRPr>
    </a:lvl4pPr>
    <a:lvl5pPr marL="1828800" algn="l">
      <a:spcBef>
        <a:spcPts val="0"/>
      </a:spcBef>
      <a:spcAft>
        <a:spcPts val="0"/>
      </a:spcAft>
      <a:defRPr sz="2400">
        <a:solidFill>
          <a:schemeClr val="tx1"/>
        </a:solidFill>
        <a:latin typeface="Times New Roman"/>
        <a:ea typeface="+mn-ea"/>
        <a:cs typeface="+mn-cs"/>
      </a:defRPr>
    </a:lvl5pPr>
    <a:lvl6pPr marL="2286000" algn="l" defTabSz="914400">
      <a:defRPr sz="2400">
        <a:solidFill>
          <a:schemeClr val="tx1"/>
        </a:solidFill>
        <a:latin typeface="Times New Roman"/>
        <a:ea typeface="+mn-ea"/>
        <a:cs typeface="+mn-cs"/>
      </a:defRPr>
    </a:lvl6pPr>
    <a:lvl7pPr marL="2743200" algn="l" defTabSz="914400">
      <a:defRPr sz="2400">
        <a:solidFill>
          <a:schemeClr val="tx1"/>
        </a:solidFill>
        <a:latin typeface="Times New Roman"/>
        <a:ea typeface="+mn-ea"/>
        <a:cs typeface="+mn-cs"/>
      </a:defRPr>
    </a:lvl7pPr>
    <a:lvl8pPr marL="3200400" algn="l" defTabSz="914400">
      <a:defRPr sz="2400">
        <a:solidFill>
          <a:schemeClr val="tx1"/>
        </a:solidFill>
        <a:latin typeface="Times New Roman"/>
        <a:ea typeface="+mn-ea"/>
        <a:cs typeface="+mn-cs"/>
      </a:defRPr>
    </a:lvl8pPr>
    <a:lvl9pPr marL="3657600" algn="l" defTabSz="914400">
      <a:defRPr sz="2400">
        <a:solidFill>
          <a:schemeClr val="tx1"/>
        </a:solidFill>
        <a:latin typeface="Times New Roman"/>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FAF5"/>
    <a:srgbClr val="00CC99"/>
    <a:srgbClr val="ADADEB"/>
    <a:srgbClr val="F4B0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86554" autoAdjust="0"/>
  </p:normalViewPr>
  <p:slideViewPr>
    <p:cSldViewPr>
      <p:cViewPr>
        <p:scale>
          <a:sx n="75" d="100"/>
          <a:sy n="75" d="100"/>
        </p:scale>
        <p:origin x="811" y="22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61636444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527817647"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440705532"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146415199"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87158905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1509170839"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Vielen Dank auch von mir für Einladung und Chance, eigene Überlegungen darzustellen, wie Priorisierung von Netzanschlüssen energiewendetauglich gelingen kann</a:t>
            </a:r>
          </a:p>
          <a:p>
            <a:pPr marL="171450" indent="-171450">
              <a:buFont typeface="Arial" panose="020B0604020202020204" pitchFamily="34" charset="0"/>
              <a:buChar char="•"/>
            </a:pPr>
            <a:r>
              <a:rPr lang="de-DE" dirty="0"/>
              <a:t>Kurz zu mir: Henri Schmitz, Referent für Energiepolitik bei der Umweltorganisation Germanwatch </a:t>
            </a:r>
          </a:p>
          <a:p>
            <a:pPr marL="171450" indent="-171450">
              <a:buFont typeface="Arial" panose="020B0604020202020204" pitchFamily="34" charset="0"/>
              <a:buChar char="•"/>
            </a:pPr>
            <a:r>
              <a:rPr lang="de-DE" dirty="0"/>
              <a:t>Arbeit dort verstärkt zur Transformation der Verteilnetze</a:t>
            </a:r>
          </a:p>
          <a:p>
            <a:pPr marL="171450" indent="-171450">
              <a:buFont typeface="Arial" panose="020B0604020202020204" pitchFamily="34" charset="0"/>
              <a:buChar char="•"/>
            </a:pPr>
            <a:r>
              <a:rPr lang="de-DE" dirty="0"/>
              <a:t>Ziel: Impulse für ein Priorisierungsverfahren , dass die Vergabe von Netzanschlüssen diskriminierungsfrei und transparent, gleichzeitig im Sinne der Wettbewerbsfähigkeit und der Erreichung der Klimaziele ermöglicht. </a:t>
            </a:r>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414464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1429772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a:t>Welche Rolle kann Prio-Verfahren also in der Energiewende spielen? </a:t>
            </a:r>
          </a:p>
          <a:p>
            <a:pPr marL="171450" indent="-171450">
              <a:buFont typeface="Arial" panose="020B0604020202020204" pitchFamily="34" charset="0"/>
              <a:buChar char="•"/>
            </a:pPr>
            <a:r>
              <a:rPr lang="de-DE" dirty="0"/>
              <a:t>Klar: der Bedarf an Anschlusskapazitäten steigt, um dem zu begegnen braucht es physischen Netzausbau</a:t>
            </a:r>
          </a:p>
          <a:p>
            <a:pPr marL="171450" indent="-171450">
              <a:buFont typeface="Arial" panose="020B0604020202020204" pitchFamily="34" charset="0"/>
              <a:buChar char="•"/>
            </a:pPr>
            <a:r>
              <a:rPr lang="de-DE" dirty="0"/>
              <a:t>Dieser sollte effizient, zügig und vorausschauend erfolgen</a:t>
            </a:r>
          </a:p>
          <a:p>
            <a:pPr marL="171450" indent="-171450">
              <a:buFont typeface="Arial" panose="020B0604020202020204" pitchFamily="34" charset="0"/>
              <a:buChar char="•"/>
            </a:pPr>
            <a:r>
              <a:rPr lang="de-DE" dirty="0"/>
              <a:t>Kurz- und Mittelfristig braucht es aber Umgang mit knappen Kapazitäten, um Investitionen in Klimaneutralität nicht zu verzögern</a:t>
            </a:r>
          </a:p>
          <a:p>
            <a:pPr marL="171450" indent="-171450">
              <a:buFont typeface="Arial" panose="020B0604020202020204" pitchFamily="34" charset="0"/>
              <a:buChar char="•"/>
            </a:pPr>
            <a:r>
              <a:rPr lang="de-DE" dirty="0" err="1"/>
              <a:t>Prioverfahren</a:t>
            </a:r>
            <a:r>
              <a:rPr lang="de-DE" dirty="0"/>
              <a:t> kann hier (zusammen mit weiteren Lösungen) eine Übergangslösung darstellen, sollte aber nicht zur Dauerlösung werden</a:t>
            </a:r>
          </a:p>
          <a:p>
            <a:pPr marL="171450" indent="-171450">
              <a:buFont typeface="Arial" panose="020B0604020202020204" pitchFamily="34" charset="0"/>
              <a:buChar char="•"/>
            </a:pPr>
            <a:r>
              <a:rPr lang="de-DE" dirty="0"/>
              <a:t>Wichtig ist dabei, dass eine Priorisierung diskriminierungsfrei, objektiv und nachprüfbar geschieht</a:t>
            </a:r>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2457127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r>
              <a:rPr lang="de-DE" dirty="0"/>
              <a:t>Kurz dazu, wie ein Priorisierungsverfahren in Netzanschlussverfahren einzuordnen ist: </a:t>
            </a:r>
          </a:p>
          <a:p>
            <a:pPr marL="171450" indent="-171450">
              <a:buFont typeface="Arial" panose="020B0604020202020204" pitchFamily="34" charset="0"/>
              <a:buChar char="•"/>
            </a:pPr>
            <a:r>
              <a:rPr lang="de-DE" dirty="0"/>
              <a:t>Grundsätzlich nur ein Teilschritt von Anschlussverfahren, der nur im Falle von Netzengpässen erfolgen sollte </a:t>
            </a:r>
          </a:p>
          <a:p>
            <a:pPr marL="171450" indent="-171450">
              <a:buFont typeface="Arial" panose="020B0604020202020204" pitchFamily="34" charset="0"/>
              <a:buChar char="•"/>
            </a:pPr>
            <a:r>
              <a:rPr lang="de-DE" dirty="0"/>
              <a:t>Engpässe selbst lassen sich dabei schon durch vorgelagerte Schritte - insbesondere durch Transparenz über verfügbare Kapazitäten – vermindern, da sich Begehren so in Netzgebiete mit verfügbaren Kapazitäten verlagern lassen</a:t>
            </a:r>
          </a:p>
          <a:p>
            <a:pPr marL="171450" indent="-171450">
              <a:buFont typeface="Arial" panose="020B0604020202020204" pitchFamily="34" charset="0"/>
              <a:buChar char="•"/>
            </a:pPr>
            <a:r>
              <a:rPr lang="de-DE" dirty="0"/>
              <a:t>Mit Blick auf die Eingliederung in den Anschlussprozess regelt §17a des Netzpakets, dass ÜNB ein eigenes Verfahren für Netzanschlüsse entwickeln sollen, im Rahmen dessen sie die Prio-grundsätze nach §17b anwenden können </a:t>
            </a:r>
          </a:p>
          <a:p>
            <a:pPr marL="171450" indent="-171450">
              <a:buFont typeface="Arial" panose="020B0604020202020204" pitchFamily="34" charset="0"/>
              <a:buChar char="•"/>
            </a:pPr>
            <a:r>
              <a:rPr lang="de-DE" dirty="0"/>
              <a:t>Für VNB gilt diese Vorgabe nicht – sie sollen Priorisierungsgrundsätze innerhalb ihrer eigenen Verfahren anwenden können </a:t>
            </a:r>
          </a:p>
          <a:p>
            <a:pPr marL="171450" indent="-171450">
              <a:buFont typeface="Arial" panose="020B0604020202020204" pitchFamily="34" charset="0"/>
              <a:buChar char="•"/>
            </a:pPr>
            <a:r>
              <a:rPr lang="de-DE" dirty="0"/>
              <a:t>Das riskiert aus unserer Perspektive eine Vielzahl verschiedener Regelungen und damit einhergehende RECHTSUNSICHERHEIT </a:t>
            </a:r>
          </a:p>
          <a:p>
            <a:pPr marL="171450" indent="-171450">
              <a:buFont typeface="Arial" panose="020B0604020202020204" pitchFamily="34" charset="0"/>
              <a:buChar char="•"/>
            </a:pPr>
            <a:r>
              <a:rPr lang="de-DE" dirty="0"/>
              <a:t>Stattdessen sollten auch VNB ein einheitliches Verfahren entwickeln, im Rahmen dessen dann diskriminierungsfrei Priorisiert werden kann</a:t>
            </a:r>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1908827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EB9F2-6DF0-3140-81DE-047BB022E89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10D5BA-77E1-10BC-48F6-164213D89113}"/>
              </a:ext>
            </a:extLst>
          </p:cNvPr>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F2C60EB3-7F55-3DEC-EC6D-3BBFF7F1AACE}"/>
              </a:ext>
            </a:extLst>
          </p:cNvPr>
          <p:cNvSpPr>
            <a:spLocks noGrp="1"/>
          </p:cNvSpPr>
          <p:nvPr>
            <p:ph type="body" idx="1"/>
          </p:nvPr>
        </p:nvSpPr>
        <p:spPr/>
        <p:txBody>
          <a:bodyPr/>
          <a:lstStyle/>
          <a:p>
            <a:r>
              <a:rPr lang="de-DE" dirty="0"/>
              <a:t>Nun aber dazu, wie ein solches Verfahren eigentlich aussehen sollte. </a:t>
            </a:r>
          </a:p>
          <a:p>
            <a:pPr marL="171450" indent="-171450">
              <a:buFont typeface="Arial" panose="020B0604020202020204" pitchFamily="34" charset="0"/>
              <a:buChar char="•"/>
            </a:pPr>
            <a:r>
              <a:rPr lang="de-DE" dirty="0"/>
              <a:t>Grundsätzlich sollte es nur oberhalb der NS überhaupt Anwendung finden, um eine Überforderung kleine Antragssteller zu vermeiden </a:t>
            </a:r>
          </a:p>
          <a:p>
            <a:pPr marL="171450" indent="-171450">
              <a:buFont typeface="Arial" panose="020B0604020202020204" pitchFamily="34" charset="0"/>
              <a:buChar char="•"/>
            </a:pPr>
            <a:r>
              <a:rPr lang="de-DE" dirty="0"/>
              <a:t>GANZ ZENTRAL ist, dass die Priorisierungsgrundsätze unter Beteiligung relevanter Stakeholder entwickelt werden, um Interessenausgleich zu erzielen </a:t>
            </a:r>
          </a:p>
          <a:p>
            <a:pPr marL="171450" indent="-171450">
              <a:buFont typeface="Arial" panose="020B0604020202020204" pitchFamily="34" charset="0"/>
              <a:buChar char="•"/>
            </a:pPr>
            <a:r>
              <a:rPr lang="de-DE" dirty="0"/>
              <a:t>AUCH sollten Grundsätze durch BNetzA bestätigt werden</a:t>
            </a:r>
          </a:p>
          <a:p>
            <a:pPr marL="171450" indent="-171450">
              <a:buFont typeface="Arial" panose="020B0604020202020204" pitchFamily="34" charset="0"/>
              <a:buChar char="•"/>
            </a:pPr>
            <a:endParaRPr lang="de-DE" dirty="0"/>
          </a:p>
          <a:p>
            <a:pPr marL="0" indent="0">
              <a:buFont typeface="Arial" panose="020B0604020202020204" pitchFamily="34" charset="0"/>
              <a:buNone/>
            </a:pPr>
            <a:r>
              <a:rPr lang="de-DE" dirty="0"/>
              <a:t>Das eigentlich Verfahren an sich: </a:t>
            </a:r>
          </a:p>
          <a:p>
            <a:pPr marL="171450" indent="-171450">
              <a:buFont typeface="Arial" panose="020B0604020202020204" pitchFamily="34" charset="0"/>
              <a:buChar char="•"/>
            </a:pPr>
            <a:r>
              <a:rPr lang="de-DE" dirty="0"/>
              <a:t>Gliedert sich in drei aufeinanderfolgende Phasen</a:t>
            </a:r>
          </a:p>
          <a:p>
            <a:pPr marL="171450" indent="-171450">
              <a:buFont typeface="Arial" panose="020B0604020202020204" pitchFamily="34" charset="0"/>
              <a:buChar char="•"/>
            </a:pPr>
            <a:r>
              <a:rPr lang="de-DE" dirty="0"/>
              <a:t>In Antragphase sollten Netzbetreiber Transparenz über verfügbare Kapazitäten herstellen, für alle Anlagenklassen</a:t>
            </a:r>
          </a:p>
          <a:p>
            <a:pPr marL="171450" indent="-171450">
              <a:buFont typeface="Arial" panose="020B0604020202020204" pitchFamily="34" charset="0"/>
              <a:buChar char="•"/>
            </a:pPr>
            <a:r>
              <a:rPr lang="de-DE" dirty="0"/>
              <a:t>Um Projekte mit geringer Realisierungswahrscheinlichkeit zu filtern, sollte ein Ernsthaftigkeitsnachweis erbracht werden</a:t>
            </a:r>
          </a:p>
          <a:p>
            <a:pPr marL="171450" indent="-171450">
              <a:buFont typeface="Arial" panose="020B0604020202020204" pitchFamily="34" charset="0"/>
              <a:buChar char="•"/>
            </a:pPr>
            <a:r>
              <a:rPr lang="de-DE" dirty="0"/>
              <a:t>Für die Priorisierung von ernsthaften Projekten sollten verpflichtend und vorrangig drei Kriterien herangezogen werden: </a:t>
            </a:r>
          </a:p>
          <a:p>
            <a:pPr marL="628650" lvl="1" indent="-171450">
              <a:buFont typeface="Arial" panose="020B0604020202020204" pitchFamily="34" charset="0"/>
              <a:buChar char="•"/>
            </a:pPr>
            <a:r>
              <a:rPr lang="de-DE" dirty="0"/>
              <a:t>Reifegrad, der z.B. durch Nachweise über Planungs- und Genehmigungsschritte erfasst wird</a:t>
            </a:r>
          </a:p>
          <a:p>
            <a:pPr marL="628650" lvl="1" indent="-171450">
              <a:buFont typeface="Arial" panose="020B0604020202020204" pitchFamily="34" charset="0"/>
              <a:buChar char="•"/>
            </a:pPr>
            <a:r>
              <a:rPr lang="de-DE" dirty="0" err="1"/>
              <a:t>Netzdienlichkeit</a:t>
            </a:r>
            <a:r>
              <a:rPr lang="de-DE" dirty="0"/>
              <a:t>, die z.B. dann ausgeprägter ist, wenn die Bereitschaft zum Abschluss von FCAs besteht oder es sich ein Projekt zur Co-Location handelt </a:t>
            </a:r>
          </a:p>
          <a:p>
            <a:pPr marL="628650" lvl="1" indent="-171450">
              <a:buFont typeface="Arial" panose="020B0604020202020204" pitchFamily="34" charset="0"/>
              <a:buChar char="•"/>
            </a:pPr>
            <a:r>
              <a:rPr lang="de-DE" dirty="0"/>
              <a:t>Ortsgebundenheit, die z.B. bei Erweiterungen bestehender Anschlüsse oder bei Bindung an bestehende öffentliche Planungen, z.B. für Wind-Vorranggebiete oder Industrieparks vorliegt</a:t>
            </a:r>
          </a:p>
          <a:p>
            <a:pPr marL="171450" lvl="0" indent="-171450">
              <a:buFont typeface="Arial" panose="020B0604020202020204" pitchFamily="34" charset="0"/>
              <a:buChar char="•"/>
            </a:pPr>
            <a:r>
              <a:rPr lang="de-DE" dirty="0"/>
              <a:t>Optional können dann auf Basis der </a:t>
            </a:r>
            <a:r>
              <a:rPr lang="de-DE" dirty="0" err="1"/>
              <a:t>Stakeholderbeteiligung</a:t>
            </a:r>
            <a:r>
              <a:rPr lang="de-DE" dirty="0"/>
              <a:t> weitere Kriterien berücksichtigt werden </a:t>
            </a:r>
          </a:p>
          <a:p>
            <a:pPr marL="171450" lvl="0" indent="-171450">
              <a:buFont typeface="Arial" panose="020B0604020202020204" pitchFamily="34" charset="0"/>
              <a:buChar char="•"/>
            </a:pPr>
            <a:r>
              <a:rPr lang="de-DE" dirty="0"/>
              <a:t>Auf Basis der entstehenden Rangfolge sollte dann verfügbare Anschlusskapazität zugeteilt werden, nicht </a:t>
            </a:r>
            <a:r>
              <a:rPr lang="de-DE" dirty="0" err="1"/>
              <a:t>bezuschlagte</a:t>
            </a:r>
            <a:r>
              <a:rPr lang="de-DE" dirty="0"/>
              <a:t> Projekte können sich erneut bewerben</a:t>
            </a:r>
          </a:p>
          <a:p>
            <a:pPr marL="171450" lvl="0" indent="-171450">
              <a:buFont typeface="Arial" panose="020B0604020202020204" pitchFamily="34" charset="0"/>
              <a:buChar char="•"/>
            </a:pPr>
            <a:r>
              <a:rPr lang="de-DE" dirty="0"/>
              <a:t>Die Reservierung der zugeteilten Kapazität sollte dann an den Projektfortschritt gekoppelt werden, wobei über einen gewissen Zeitraum nicht genutzte Kapazität wieder freigegeben werden sollte</a:t>
            </a:r>
          </a:p>
          <a:p>
            <a:pPr marL="171450" lvl="0" indent="-171450">
              <a:buFont typeface="Arial" panose="020B0604020202020204" pitchFamily="34" charset="0"/>
              <a:buChar char="•"/>
            </a:pPr>
            <a:endParaRPr lang="de-DE" dirty="0"/>
          </a:p>
          <a:p>
            <a:pPr marL="0" lvl="0" indent="0">
              <a:buFont typeface="Arial" panose="020B0604020202020204" pitchFamily="34" charset="0"/>
              <a:buNone/>
            </a:pPr>
            <a:r>
              <a:rPr lang="de-DE" dirty="0"/>
              <a:t>WICHITG: für sämtliche Verfahrensschritte sollten hohe Transparenzauflagen gelten, um Diskriminierung zu vermeiden, Planungssicherheit zu fördern und Monitoring zu ermöglichen</a:t>
            </a:r>
          </a:p>
        </p:txBody>
      </p:sp>
      <p:sp>
        <p:nvSpPr>
          <p:cNvPr id="4" name="Foliennummernplatzhalter 3">
            <a:extLst>
              <a:ext uri="{FF2B5EF4-FFF2-40B4-BE49-F238E27FC236}">
                <a16:creationId xmlns:a16="http://schemas.microsoft.com/office/drawing/2014/main" id="{7B1FCE13-9C73-2020-672D-39AD215E06EC}"/>
              </a:ext>
            </a:extLst>
          </p:cNvPr>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307649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r>
              <a:rPr lang="de-DE" dirty="0"/>
              <a:t>Wie sieht es dann aber mit der Priorisierung anhand strategischer oder politischer Ziele aus? </a:t>
            </a:r>
          </a:p>
          <a:p>
            <a:pPr marL="171450" lvl="0" indent="-171450">
              <a:buFont typeface="Arial" panose="020B0604020202020204" pitchFamily="34" charset="0"/>
              <a:buChar char="•"/>
            </a:pPr>
            <a:r>
              <a:rPr lang="de-DE" dirty="0"/>
              <a:t>Grundsätzlich halten wir eine Priorisierung von Netzanschlüssen auf Basis klima- und wirtschaftspolitischer Ziele und Strategien für sinnvoll.</a:t>
            </a:r>
          </a:p>
          <a:p>
            <a:pPr marL="171450" lvl="0" indent="-171450">
              <a:buFont typeface="Arial" panose="020B0604020202020204" pitchFamily="34" charset="0"/>
              <a:buChar char="•"/>
            </a:pPr>
            <a:r>
              <a:rPr lang="de-DE" dirty="0"/>
              <a:t>Denn Netzanschlüsse sollten insbesondere so vergeben werden, dass sie Investitionen in die Klimaneutralität beschleunigen</a:t>
            </a:r>
          </a:p>
          <a:p>
            <a:pPr marL="171450" lvl="0" indent="-171450">
              <a:buFont typeface="Arial" panose="020B0604020202020204" pitchFamily="34" charset="0"/>
              <a:buChar char="•"/>
            </a:pPr>
            <a:r>
              <a:rPr lang="de-DE" dirty="0"/>
              <a:t>Insofern die Entscheidung über die Vergabe von Netzanschlüssen jedoch weitreichende Implikationen für die wirtschaftliche Entwicklung in einer Region hat, braucht es dafür eine robuste und legitime Grundlage – die Entscheidung sollte keinesfalls einzelnen Netzbetreibern überlassen werden. </a:t>
            </a:r>
          </a:p>
          <a:p>
            <a:pPr marL="171450" lvl="0" indent="-171450">
              <a:buFont typeface="Arial" panose="020B0604020202020204" pitchFamily="34" charset="0"/>
              <a:buChar char="•"/>
            </a:pPr>
            <a:r>
              <a:rPr lang="de-DE" dirty="0"/>
              <a:t>Prinzipiell könnten hier die Regionalszenarien nach §14d EnWG herangezogen werden, welche den Hochlauf von Technologien bis zur Erreichung der Klimaneutralität 2045 in der jeweiligen Region darlegen und so zur Basis für eine entsprechende Vergabe von Netzanschlüssen werden könnten. </a:t>
            </a:r>
          </a:p>
          <a:p>
            <a:pPr marL="171450" lvl="0" indent="-171450">
              <a:buFont typeface="Arial" panose="020B0604020202020204" pitchFamily="34" charset="0"/>
              <a:buChar char="•"/>
            </a:pPr>
            <a:r>
              <a:rPr lang="de-DE" dirty="0"/>
              <a:t>Daher ist es zunächst nachvollziehbar, dass diese Option auch in §17b des Netzpakets eröffnet werden soll. </a:t>
            </a:r>
          </a:p>
          <a:p>
            <a:pPr marL="171450" indent="-171450">
              <a:buFont typeface="Arial" panose="020B0604020202020204" pitchFamily="34" charset="0"/>
              <a:buChar char="•"/>
            </a:pPr>
            <a:r>
              <a:rPr lang="de-DE" dirty="0"/>
              <a:t>Allerdings greift hier ein Qualitätsproblem, denn bislang werden die Regionalszenarien weder öffentlich konsultiert noch von der BNetzA bestätigt und entfalten keine Verbindlichkeit für den tatsächlichen Netzausbau</a:t>
            </a:r>
          </a:p>
          <a:p>
            <a:pPr marL="171450" lvl="0" indent="-171450">
              <a:buFont typeface="Arial" panose="020B0604020202020204" pitchFamily="34" charset="0"/>
              <a:buChar char="•"/>
            </a:pPr>
            <a:r>
              <a:rPr lang="de-DE" dirty="0"/>
              <a:t>Vor diesem Hintergrund sehen wir bislang im Verteilnetz keine robuste Basis für </a:t>
            </a:r>
          </a:p>
          <a:p>
            <a:pPr marL="628650" lvl="1" indent="-171450">
              <a:buFont typeface="Arial" panose="020B0604020202020204" pitchFamily="34" charset="0"/>
              <a:buChar char="•"/>
            </a:pPr>
            <a:r>
              <a:rPr lang="de-DE" dirty="0"/>
              <a:t>Die </a:t>
            </a:r>
            <a:r>
              <a:rPr lang="de-DE" dirty="0" err="1"/>
              <a:t>Depriorisierung</a:t>
            </a:r>
            <a:r>
              <a:rPr lang="de-DE" dirty="0"/>
              <a:t> von EE gegenüber Verbrauchern und Speichern oder die </a:t>
            </a:r>
          </a:p>
          <a:p>
            <a:pPr marL="628650" lvl="1" indent="-171450">
              <a:buFont typeface="Arial" panose="020B0604020202020204" pitchFamily="34" charset="0"/>
              <a:buChar char="•"/>
            </a:pPr>
            <a:r>
              <a:rPr lang="de-DE" dirty="0"/>
              <a:t>Regionale Kontingentierung nach Technologien oder Anlagen</a:t>
            </a:r>
          </a:p>
          <a:p>
            <a:pPr marL="171450" lvl="0" indent="-171450">
              <a:buFont typeface="Arial" panose="020B0604020202020204" pitchFamily="34" charset="0"/>
              <a:buChar char="•"/>
            </a:pPr>
            <a:r>
              <a:rPr lang="de-DE" dirty="0"/>
              <a:t>Grundlage für solche Priorisierungsschritte könnte eine deutliche Stärkung der Regionalszenarien sein, u.a. durch eine verpflichtende öffentliche Konsultation, die Bestätigung durch die BNetzA und eine stärkere Standardisierung und Verbindlichkeit</a:t>
            </a:r>
          </a:p>
          <a:p>
            <a:pPr marL="171450" lvl="0" indent="-171450">
              <a:buFont typeface="Arial" panose="020B0604020202020204" pitchFamily="34" charset="0"/>
              <a:buChar char="•"/>
            </a:pPr>
            <a:r>
              <a:rPr lang="de-DE" dirty="0"/>
              <a:t>Anders sieht es hinsichtlich der Freihaltung von Anschlusskapazitäten für neue Lasten und Speicher aus. Diese kann bei Erfüllung klarer Bedingungen und unter Einhaltung zeitlicher Fristen auch heute schon sinnvoll sein. Der Bundesrat hat kürzlich einen guten Vorschlag vorgelegt, wie eine entsprechende Regelung aussehen könnte. </a:t>
            </a:r>
          </a:p>
          <a:p>
            <a:pPr marL="171450" lvl="0" indent="-171450">
              <a:buFont typeface="Arial" panose="020B0604020202020204" pitchFamily="34" charset="0"/>
              <a:buChar char="•"/>
            </a:pPr>
            <a:endParaRPr lang="de-DE" dirty="0"/>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1367615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D85B-0CBA-37C7-06A0-941EDEC4C17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99ED238-EB8A-41FD-4FF5-C025C4E95AD6}"/>
              </a:ext>
            </a:extLst>
          </p:cNvPr>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69E89EE4-ED97-8D5B-76E8-6A91C415A09C}"/>
              </a:ext>
            </a:extLst>
          </p:cNvPr>
          <p:cNvSpPr>
            <a:spLocks noGrp="1"/>
          </p:cNvSpPr>
          <p:nvPr>
            <p:ph type="body" idx="1"/>
          </p:nvPr>
        </p:nvSpPr>
        <p:spPr/>
        <p:txBody>
          <a:bodyPr/>
          <a:lstStyle/>
          <a:p>
            <a:r>
              <a:rPr lang="de-DE" dirty="0"/>
              <a:t>Was bedeutet das jetzt konkret für die Regelungen zum Netzanschlusspaket? </a:t>
            </a:r>
          </a:p>
          <a:p>
            <a:pPr marL="171450" indent="-171450">
              <a:buFont typeface="Arial" panose="020B0604020202020204" pitchFamily="34" charset="0"/>
              <a:buChar char="•"/>
            </a:pPr>
            <a:r>
              <a:rPr lang="de-DE" dirty="0"/>
              <a:t>Aus unserer Perspektive sind die Vorgaben zur Entwicklung von Priorisierungsgrundsätzen im §17b unausgereift. </a:t>
            </a:r>
          </a:p>
          <a:p>
            <a:pPr marL="171450" indent="-171450">
              <a:buFont typeface="Arial" panose="020B0604020202020204" pitchFamily="34" charset="0"/>
              <a:buChar char="•"/>
            </a:pPr>
            <a:r>
              <a:rPr lang="de-DE" dirty="0"/>
              <a:t>Die Kriterien sind vage und weitreichend, es ist keine Öffentlichkeitsbeteiligung vorgesehen und die individuelle Anwendung der Vorgaben durch VNBs riskiert einen rechtlich riskanten Flickenteppich</a:t>
            </a:r>
          </a:p>
          <a:p>
            <a:pPr marL="171450" indent="-171450">
              <a:buFont typeface="Arial" panose="020B0604020202020204" pitchFamily="34" charset="0"/>
              <a:buChar char="•"/>
            </a:pPr>
            <a:r>
              <a:rPr lang="de-DE" dirty="0"/>
              <a:t>Daher braucht es unseres Erachtens eine Reihe von Anpassungen </a:t>
            </a:r>
          </a:p>
          <a:p>
            <a:pPr marL="171450" indent="-171450">
              <a:buFont typeface="Arial" panose="020B0604020202020204" pitchFamily="34" charset="0"/>
              <a:buChar char="•"/>
            </a:pPr>
            <a:r>
              <a:rPr lang="de-DE" dirty="0"/>
              <a:t>In §17b sollte klargestellt werden, dass Anschlussvorrang nach §8 EEG von der Priorisierungsregelung unberührt bleibt</a:t>
            </a:r>
          </a:p>
          <a:p>
            <a:pPr marL="171450" indent="-171450">
              <a:buFont typeface="Arial" panose="020B0604020202020204" pitchFamily="34" charset="0"/>
              <a:buChar char="•"/>
            </a:pPr>
            <a:r>
              <a:rPr lang="de-DE" dirty="0"/>
              <a:t>Auch sollten Reifegrad, </a:t>
            </a:r>
            <a:r>
              <a:rPr lang="de-DE" dirty="0" err="1"/>
              <a:t>Netzdienlichkeit</a:t>
            </a:r>
            <a:r>
              <a:rPr lang="de-DE" dirty="0"/>
              <a:t> und Ortsgebundenheit als verpflichtend und vorrangig zu berücksichtigende Kriterien aufgenommen und ausdefiniert werden</a:t>
            </a:r>
          </a:p>
          <a:p>
            <a:pPr marL="171450" indent="-171450">
              <a:buFont typeface="Arial" panose="020B0604020202020204" pitchFamily="34" charset="0"/>
              <a:buChar char="•"/>
            </a:pPr>
            <a:r>
              <a:rPr lang="de-DE" dirty="0"/>
              <a:t>Für das Freihalten von Kapazität sollten klare Leitplanken nach Vorbild des Vorschlags des Bundesrats ergänzt werden </a:t>
            </a:r>
          </a:p>
          <a:p>
            <a:pPr marL="171450" indent="-171450">
              <a:buFont typeface="Arial" panose="020B0604020202020204" pitchFamily="34" charset="0"/>
              <a:buChar char="•"/>
            </a:pPr>
            <a:r>
              <a:rPr lang="de-DE" dirty="0"/>
              <a:t>Ergänzt werden sollten außerdem Vorgaben zur Einbindung von Stakeholdern bei der Entwicklung von Priorisierungsgrundsätzen und zu Transparenzanforderungen an ein </a:t>
            </a:r>
            <a:r>
              <a:rPr lang="de-DE" dirty="0" err="1"/>
              <a:t>Priosierungsverfahren</a:t>
            </a:r>
            <a:endParaRPr lang="de-DE" dirty="0"/>
          </a:p>
          <a:p>
            <a:pPr marL="171450" indent="-171450">
              <a:buFont typeface="Arial" panose="020B0604020202020204" pitchFamily="34" charset="0"/>
              <a:buChar char="•"/>
            </a:pPr>
            <a:r>
              <a:rPr lang="de-DE" dirty="0"/>
              <a:t>Darüber hinaus sollte ein § zur Entwicklung eines einheitlichen Zuteilungsverfahrens durch Verteilnetzbetreiber ergänzt werden, analog zu der Regelung für ÜNB in §17a des Netzpakets</a:t>
            </a:r>
          </a:p>
          <a:p>
            <a:pPr marL="171450" indent="-171450">
              <a:buFont typeface="Arial" panose="020B0604020202020204" pitchFamily="34" charset="0"/>
              <a:buChar char="•"/>
            </a:pPr>
            <a:r>
              <a:rPr lang="de-DE" dirty="0"/>
              <a:t>Und um perspektivisch eine Priorisierung anhand strategischer Ziele zu ermöglichen, sollte §14d EnWG angepasst werden, um die Regionalszenarien zu einer robusten und legitimen Grundlage für die energiewendetaugliche Vergabe von Netzanschlüssen zu machen</a:t>
            </a:r>
          </a:p>
          <a:p>
            <a:pPr marL="171450" lvl="0" indent="-171450">
              <a:buFont typeface="Arial" panose="020B0604020202020204" pitchFamily="34" charset="0"/>
              <a:buChar char="•"/>
            </a:pPr>
            <a:endParaRPr lang="de-DE" dirty="0"/>
          </a:p>
        </p:txBody>
      </p:sp>
      <p:sp>
        <p:nvSpPr>
          <p:cNvPr id="4" name="Foliennummernplatzhalter 3">
            <a:extLst>
              <a:ext uri="{FF2B5EF4-FFF2-40B4-BE49-F238E27FC236}">
                <a16:creationId xmlns:a16="http://schemas.microsoft.com/office/drawing/2014/main" id="{9AFD70CE-4387-6CC9-BAF2-559541223208}"/>
              </a:ext>
            </a:extLst>
          </p:cNvPr>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3839169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Soweit ein Ritt durch die zivilgesellschaftliche Perspektive auf die Priorisierung von Netzanschlüssen. </a:t>
            </a:r>
          </a:p>
          <a:p>
            <a:pPr marL="171450" indent="-171450">
              <a:buFont typeface="Arial" panose="020B0604020202020204" pitchFamily="34" charset="0"/>
              <a:buChar char="•"/>
            </a:pPr>
            <a:r>
              <a:rPr lang="de-DE" dirty="0"/>
              <a:t>Inhalte stellen Stand unserer Überlegungen dar. Sind sehr offen für Diskussion und Vernetzung, auch mit Blick auf Verhandlungen zum Netzpaket und – perspektivisch – Verteilnetzpaket</a:t>
            </a:r>
          </a:p>
          <a:p>
            <a:pPr marL="171450" indent="-171450">
              <a:buFont typeface="Arial" panose="020B0604020202020204" pitchFamily="34" charset="0"/>
              <a:buChar char="•"/>
            </a:pPr>
            <a:r>
              <a:rPr lang="de-DE" dirty="0"/>
              <a:t>Freue mich auf Ihre Anmerkungen und Fragen, gerne auch im Nachgang der Veranstaltung. </a:t>
            </a:r>
          </a:p>
        </p:txBody>
      </p:sp>
      <p:sp>
        <p:nvSpPr>
          <p:cNvPr id="4" name="Foliennummernplatzhalter 3"/>
          <p:cNvSpPr>
            <a:spLocks noGrp="1"/>
          </p:cNvSpPr>
          <p:nvPr>
            <p:ph type="sldNum" sz="quarter" idx="10"/>
          </p:nvPr>
        </p:nvSpPr>
        <p:spPr/>
        <p:txBody>
          <a:bodyPr/>
          <a:lstStyle/>
          <a:p>
            <a:pPr>
              <a:defRPr/>
            </a:pPr>
            <a:endParaRPr lang="de-DE"/>
          </a:p>
        </p:txBody>
      </p:sp>
    </p:spTree>
    <p:extLst>
      <p:ext uri="{BB962C8B-B14F-4D97-AF65-F5344CB8AC3E}">
        <p14:creationId xmlns:p14="http://schemas.microsoft.com/office/powerpoint/2010/main" val="2272705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556A7-9B10-5625-4339-D6F7CC87D89B}"/>
            </a:ext>
          </a:extLst>
        </p:cNvPr>
        <p:cNvGrpSpPr/>
        <p:nvPr/>
      </p:nvGrpSpPr>
      <p:grpSpPr bwMode="auto">
        <a:xfrm>
          <a:off x="0" y="0"/>
          <a:ext cx="0" cy="0"/>
          <a:chOff x="0" y="0"/>
          <a:chExt cx="0" cy="0"/>
        </a:xfrm>
      </p:grpSpPr>
      <p:sp>
        <p:nvSpPr>
          <p:cNvPr id="1156195582" name="Slide Image Placeholder 1">
            <a:extLst>
              <a:ext uri="{FF2B5EF4-FFF2-40B4-BE49-F238E27FC236}">
                <a16:creationId xmlns:a16="http://schemas.microsoft.com/office/drawing/2014/main" id="{0961769A-91C6-2E23-969E-5A6B098BCA75}"/>
              </a:ext>
            </a:extLst>
          </p:cNvPr>
          <p:cNvSpPr>
            <a:spLocks noGrp="1" noRot="1" noChangeAspect="1"/>
          </p:cNvSpPr>
          <p:nvPr>
            <p:ph type="sldImg"/>
          </p:nvPr>
        </p:nvSpPr>
        <p:spPr bwMode="auto"/>
      </p:sp>
      <p:sp>
        <p:nvSpPr>
          <p:cNvPr id="1357001396" name="Notes Placeholder 2">
            <a:extLst>
              <a:ext uri="{FF2B5EF4-FFF2-40B4-BE49-F238E27FC236}">
                <a16:creationId xmlns:a16="http://schemas.microsoft.com/office/drawing/2014/main" id="{21A10166-D354-0EEF-7BF9-58C80BF2BC5B}"/>
              </a:ext>
            </a:extLst>
          </p:cNvPr>
          <p:cNvSpPr>
            <a:spLocks noGrp="1"/>
          </p:cNvSpPr>
          <p:nvPr>
            <p:ph type="body" idx="1"/>
          </p:nvPr>
        </p:nvSpPr>
        <p:spPr bwMode="auto"/>
        <p:txBody>
          <a:bodyPr/>
          <a:lstStyle/>
          <a:p>
            <a:pPr>
              <a:defRPr/>
            </a:pPr>
            <a:endParaRPr/>
          </a:p>
        </p:txBody>
      </p:sp>
      <p:sp>
        <p:nvSpPr>
          <p:cNvPr id="996418882" name="Slide Number Placeholder 3">
            <a:extLst>
              <a:ext uri="{FF2B5EF4-FFF2-40B4-BE49-F238E27FC236}">
                <a16:creationId xmlns:a16="http://schemas.microsoft.com/office/drawing/2014/main" id="{0812D91E-5472-282E-CA34-ECBA29C0F726}"/>
              </a:ext>
            </a:extLst>
          </p:cNvPr>
          <p:cNvSpPr>
            <a:spLocks noGrp="1"/>
          </p:cNvSpPr>
          <p:nvPr>
            <p:ph type="sldNum" sz="quarter" idx="10"/>
          </p:nvPr>
        </p:nvSpPr>
        <p:spPr bwMode="auto"/>
        <p:txBody>
          <a:bodyPr/>
          <a:lstStyle/>
          <a:p>
            <a:pPr>
              <a:defRPr/>
            </a:pPr>
            <a:fld id="{EAD81A40-E07E-EA48-8EED-F6785988E517}" type="slidenum">
              <a:rPr/>
              <a:t>9</a:t>
            </a:fld>
            <a:endParaRPr/>
          </a:p>
        </p:txBody>
      </p:sp>
    </p:spTree>
    <p:extLst>
      <p:ext uri="{BB962C8B-B14F-4D97-AF65-F5344CB8AC3E}">
        <p14:creationId xmlns:p14="http://schemas.microsoft.com/office/powerpoint/2010/main" val="908557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282C7-7796-5374-5148-B14AD97C7A9E}"/>
            </a:ext>
          </a:extLst>
        </p:cNvPr>
        <p:cNvGrpSpPr/>
        <p:nvPr/>
      </p:nvGrpSpPr>
      <p:grpSpPr bwMode="auto">
        <a:xfrm>
          <a:off x="0" y="0"/>
          <a:ext cx="0" cy="0"/>
          <a:chOff x="0" y="0"/>
          <a:chExt cx="0" cy="0"/>
        </a:xfrm>
      </p:grpSpPr>
      <p:sp>
        <p:nvSpPr>
          <p:cNvPr id="1156195582" name="Slide Image Placeholder 1">
            <a:extLst>
              <a:ext uri="{FF2B5EF4-FFF2-40B4-BE49-F238E27FC236}">
                <a16:creationId xmlns:a16="http://schemas.microsoft.com/office/drawing/2014/main" id="{E64178D7-3C96-AF37-2DA1-703475707DF5}"/>
              </a:ext>
            </a:extLst>
          </p:cNvPr>
          <p:cNvSpPr>
            <a:spLocks noGrp="1" noRot="1" noChangeAspect="1"/>
          </p:cNvSpPr>
          <p:nvPr>
            <p:ph type="sldImg"/>
          </p:nvPr>
        </p:nvSpPr>
        <p:spPr bwMode="auto"/>
      </p:sp>
      <p:sp>
        <p:nvSpPr>
          <p:cNvPr id="1357001396" name="Notes Placeholder 2">
            <a:extLst>
              <a:ext uri="{FF2B5EF4-FFF2-40B4-BE49-F238E27FC236}">
                <a16:creationId xmlns:a16="http://schemas.microsoft.com/office/drawing/2014/main" id="{7A19EC6F-7B36-1471-2059-1CACDB5024C3}"/>
              </a:ext>
            </a:extLst>
          </p:cNvPr>
          <p:cNvSpPr>
            <a:spLocks noGrp="1"/>
          </p:cNvSpPr>
          <p:nvPr>
            <p:ph type="body" idx="1"/>
          </p:nvPr>
        </p:nvSpPr>
        <p:spPr bwMode="auto"/>
        <p:txBody>
          <a:bodyPr/>
          <a:lstStyle/>
          <a:p>
            <a:pPr>
              <a:defRPr/>
            </a:pPr>
            <a:endParaRPr/>
          </a:p>
        </p:txBody>
      </p:sp>
      <p:sp>
        <p:nvSpPr>
          <p:cNvPr id="996418882" name="Slide Number Placeholder 3">
            <a:extLst>
              <a:ext uri="{FF2B5EF4-FFF2-40B4-BE49-F238E27FC236}">
                <a16:creationId xmlns:a16="http://schemas.microsoft.com/office/drawing/2014/main" id="{490BB12E-33A1-726C-58A8-6F0E8E1BD675}"/>
              </a:ext>
            </a:extLst>
          </p:cNvPr>
          <p:cNvSpPr>
            <a:spLocks noGrp="1"/>
          </p:cNvSpPr>
          <p:nvPr>
            <p:ph type="sldNum" sz="quarter" idx="10"/>
          </p:nvPr>
        </p:nvSpPr>
        <p:spPr bwMode="auto"/>
        <p:txBody>
          <a:bodyPr/>
          <a:lstStyle/>
          <a:p>
            <a:pPr>
              <a:defRPr/>
            </a:pPr>
            <a:fld id="{EAD81A40-E07E-EA48-8EED-F6785988E517}" type="slidenum">
              <a:rPr/>
              <a:t>10</a:t>
            </a:fld>
            <a:endParaRPr/>
          </a:p>
        </p:txBody>
      </p:sp>
    </p:spTree>
    <p:extLst>
      <p:ext uri="{BB962C8B-B14F-4D97-AF65-F5344CB8AC3E}">
        <p14:creationId xmlns:p14="http://schemas.microsoft.com/office/powerpoint/2010/main" val="422763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1032865437" name="Titel 1"/>
          <p:cNvSpPr>
            <a:spLocks noGrp="1"/>
          </p:cNvSpPr>
          <p:nvPr>
            <p:ph type="ctrTitle"/>
          </p:nvPr>
        </p:nvSpPr>
        <p:spPr bwMode="auto">
          <a:xfrm>
            <a:off x="914400" y="2130427"/>
            <a:ext cx="10363199" cy="1470024"/>
          </a:xfrm>
        </p:spPr>
        <p:txBody>
          <a:bodyPr/>
          <a:lstStyle/>
          <a:p>
            <a:pPr>
              <a:defRPr/>
            </a:pPr>
            <a:r>
              <a:rPr lang="de-DE"/>
              <a:t>Titelmasterformat durch Klicken bearbeiten</a:t>
            </a:r>
            <a:endParaRPr/>
          </a:p>
        </p:txBody>
      </p:sp>
      <p:sp>
        <p:nvSpPr>
          <p:cNvPr id="1138887210" name="Untertitel 2"/>
          <p:cNvSpPr>
            <a:spLocks noGrp="1"/>
          </p:cNvSpPr>
          <p:nvPr>
            <p:ph type="subTitle" idx="1"/>
          </p:nvPr>
        </p:nvSpPr>
        <p:spPr bwMode="auto">
          <a:xfrm>
            <a:off x="1828800" y="3886200"/>
            <a:ext cx="8534399" cy="1752599"/>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a:defRPr/>
            </a:pPr>
            <a:r>
              <a:rPr lang="de-DE"/>
              <a:t>Formatvorlage des Untertitelmasters durch Klicken bearbeiten</a:t>
            </a:r>
            <a:endParaRPr/>
          </a:p>
        </p:txBody>
      </p:sp>
      <p:sp>
        <p:nvSpPr>
          <p:cNvPr id="570857708" name="Fußzeilenplatzhalter 3"/>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814380617" name="Foliennummernplatzhalter 4"/>
          <p:cNvSpPr>
            <a:spLocks noGrp="1"/>
          </p:cNvSpPr>
          <p:nvPr>
            <p:ph type="sldNum" sz="quarter" idx="11"/>
          </p:nvPr>
        </p:nvSpPr>
        <p:spPr bwMode="auto"/>
        <p:txBody>
          <a:bodyPr/>
          <a:lstStyle>
            <a:lvl1pPr>
              <a:defRPr/>
            </a:lvl1pPr>
          </a:lstStyle>
          <a:p>
            <a:pPr>
              <a:defRPr/>
            </a:pPr>
            <a:fld id="{7192CF07-E006-4959-8EBE-B021FA9D5D87}" type="slidenum">
              <a:rPr lang="en-US"/>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361114573" name="Titel 1"/>
          <p:cNvSpPr>
            <a:spLocks noGrp="1"/>
          </p:cNvSpPr>
          <p:nvPr>
            <p:ph type="title"/>
          </p:nvPr>
        </p:nvSpPr>
        <p:spPr bwMode="auto"/>
        <p:txBody>
          <a:bodyPr/>
          <a:lstStyle/>
          <a:p>
            <a:pPr>
              <a:defRPr/>
            </a:pPr>
            <a:r>
              <a:rPr lang="de-DE"/>
              <a:t>Titelmasterformat durch Klicken bearbeiten</a:t>
            </a:r>
            <a:endParaRPr/>
          </a:p>
        </p:txBody>
      </p:sp>
      <p:sp>
        <p:nvSpPr>
          <p:cNvPr id="1428019745" name="Inhaltsplatzhalter 2"/>
          <p:cNvSpPr>
            <a:spLocks noGrp="1"/>
          </p:cNvSpPr>
          <p:nvPr>
            <p:ph idx="1"/>
          </p:nvPr>
        </p:nvSpPr>
        <p:spPr bwMode="auto"/>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26409752" name="Fußzeilenplatzhalter 3"/>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165893950" name="Foliennummernplatzhalter 4"/>
          <p:cNvSpPr>
            <a:spLocks noGrp="1"/>
          </p:cNvSpPr>
          <p:nvPr>
            <p:ph type="sldNum" sz="quarter" idx="11"/>
          </p:nvPr>
        </p:nvSpPr>
        <p:spPr bwMode="auto"/>
        <p:txBody>
          <a:bodyPr/>
          <a:lstStyle>
            <a:lvl1pPr>
              <a:defRPr/>
            </a:lvl1pPr>
          </a:lstStyle>
          <a:p>
            <a:pPr>
              <a:defRPr/>
            </a:pPr>
            <a:fld id="{338D2CB4-34B7-435E-9D9E-96E668C0E757}" type="slidenum">
              <a:rPr lang="en-US"/>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 überschrift">
    <p:spTree>
      <p:nvGrpSpPr>
        <p:cNvPr id="1" name=""/>
        <p:cNvGrpSpPr/>
        <p:nvPr/>
      </p:nvGrpSpPr>
      <p:grpSpPr bwMode="auto">
        <a:xfrm>
          <a:off x="0" y="0"/>
          <a:ext cx="0" cy="0"/>
          <a:chOff x="0" y="0"/>
          <a:chExt cx="0" cy="0"/>
        </a:xfrm>
      </p:grpSpPr>
      <p:sp>
        <p:nvSpPr>
          <p:cNvPr id="2054742514" name="Titel 1"/>
          <p:cNvSpPr>
            <a:spLocks noGrp="1"/>
          </p:cNvSpPr>
          <p:nvPr>
            <p:ph type="title"/>
          </p:nvPr>
        </p:nvSpPr>
        <p:spPr bwMode="auto">
          <a:xfrm>
            <a:off x="963083" y="4406902"/>
            <a:ext cx="10363199" cy="1362074"/>
          </a:xfrm>
        </p:spPr>
        <p:txBody>
          <a:bodyPr anchor="t"/>
          <a:lstStyle>
            <a:lvl1pPr algn="l">
              <a:defRPr sz="4000" b="1" cap="all"/>
            </a:lvl1pPr>
          </a:lstStyle>
          <a:p>
            <a:pPr>
              <a:defRPr/>
            </a:pPr>
            <a:r>
              <a:rPr lang="de-DE"/>
              <a:t>Titelmasterformat durch Klicken bearbeiten</a:t>
            </a:r>
            <a:endParaRPr/>
          </a:p>
        </p:txBody>
      </p:sp>
      <p:sp>
        <p:nvSpPr>
          <p:cNvPr id="41997592" name="Textplatzhalter 2"/>
          <p:cNvSpPr>
            <a:spLocks noGrp="1"/>
          </p:cNvSpPr>
          <p:nvPr>
            <p:ph type="body" idx="1"/>
          </p:nvPr>
        </p:nvSpPr>
        <p:spPr bwMode="auto">
          <a:xfrm>
            <a:off x="963083" y="2906712"/>
            <a:ext cx="10363199" cy="15001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defRPr/>
            </a:pPr>
            <a:r>
              <a:rPr lang="de-DE"/>
              <a:t>Formatvorlagen des Textmasters bearbeiten</a:t>
            </a:r>
            <a:endParaRPr/>
          </a:p>
        </p:txBody>
      </p:sp>
      <p:sp>
        <p:nvSpPr>
          <p:cNvPr id="2003807259" name="Fußzeilenplatzhalter 3"/>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209806173" name="Foliennummernplatzhalter 4"/>
          <p:cNvSpPr>
            <a:spLocks noGrp="1"/>
          </p:cNvSpPr>
          <p:nvPr>
            <p:ph type="sldNum" sz="quarter" idx="11"/>
          </p:nvPr>
        </p:nvSpPr>
        <p:spPr bwMode="auto"/>
        <p:txBody>
          <a:bodyPr/>
          <a:lstStyle>
            <a:lvl1pPr>
              <a:defRPr/>
            </a:lvl1pPr>
          </a:lstStyle>
          <a:p>
            <a:pPr>
              <a:defRPr/>
            </a:pPr>
            <a:fld id="{6E689DCC-6A51-4340-B72B-CCBF2DAAD696}" type="slidenum">
              <a:rPr lang="en-US"/>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870930420" name="Titel 1"/>
          <p:cNvSpPr>
            <a:spLocks noGrp="1"/>
          </p:cNvSpPr>
          <p:nvPr>
            <p:ph type="title"/>
          </p:nvPr>
        </p:nvSpPr>
        <p:spPr bwMode="auto"/>
        <p:txBody>
          <a:bodyPr/>
          <a:lstStyle/>
          <a:p>
            <a:pPr>
              <a:defRPr/>
            </a:pPr>
            <a:r>
              <a:rPr lang="de-DE"/>
              <a:t>Titelmasterformat durch Klicken bearbeiten</a:t>
            </a:r>
            <a:endParaRPr/>
          </a:p>
        </p:txBody>
      </p:sp>
      <p:sp>
        <p:nvSpPr>
          <p:cNvPr id="1136402510" name="Inhaltsplatzhalter 2"/>
          <p:cNvSpPr>
            <a:spLocks noGrp="1"/>
          </p:cNvSpPr>
          <p:nvPr>
            <p:ph sz="half" idx="1"/>
          </p:nvPr>
        </p:nvSpPr>
        <p:spPr bwMode="auto">
          <a:xfrm>
            <a:off x="914400" y="1447799"/>
            <a:ext cx="5079999" cy="4648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374348469" name="Inhaltsplatzhalter 3"/>
          <p:cNvSpPr>
            <a:spLocks noGrp="1"/>
          </p:cNvSpPr>
          <p:nvPr>
            <p:ph sz="half" idx="2"/>
          </p:nvPr>
        </p:nvSpPr>
        <p:spPr bwMode="auto">
          <a:xfrm>
            <a:off x="6197599" y="1447799"/>
            <a:ext cx="5079999" cy="4648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582086815" name="Fußzeilenplatzhalter 4"/>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2101181156" name="Foliennummernplatzhalter 5"/>
          <p:cNvSpPr>
            <a:spLocks noGrp="1"/>
          </p:cNvSpPr>
          <p:nvPr>
            <p:ph type="sldNum" sz="quarter" idx="11"/>
          </p:nvPr>
        </p:nvSpPr>
        <p:spPr bwMode="auto"/>
        <p:txBody>
          <a:bodyPr/>
          <a:lstStyle>
            <a:lvl1pPr>
              <a:defRPr/>
            </a:lvl1pPr>
          </a:lstStyle>
          <a:p>
            <a:pPr>
              <a:defRPr/>
            </a:pPr>
            <a:fld id="{EE20137C-E094-4F73-8A2F-871128544093}" type="slidenum">
              <a:rPr lang="en-US"/>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599711213" name="Titel 1"/>
          <p:cNvSpPr>
            <a:spLocks noGrp="1"/>
          </p:cNvSpPr>
          <p:nvPr>
            <p:ph type="title"/>
          </p:nvPr>
        </p:nvSpPr>
        <p:spPr bwMode="auto">
          <a:xfrm>
            <a:off x="609599" y="274637"/>
            <a:ext cx="10972800" cy="1143000"/>
          </a:xfrm>
        </p:spPr>
        <p:txBody>
          <a:bodyPr/>
          <a:lstStyle>
            <a:lvl1pPr>
              <a:defRPr/>
            </a:lvl1pPr>
          </a:lstStyle>
          <a:p>
            <a:pPr>
              <a:defRPr/>
            </a:pPr>
            <a:r>
              <a:rPr lang="de-DE"/>
              <a:t>Titelmasterformat durch Klicken bearbeiten</a:t>
            </a:r>
            <a:endParaRPr/>
          </a:p>
        </p:txBody>
      </p:sp>
      <p:sp>
        <p:nvSpPr>
          <p:cNvPr id="6168397" name="Textplatzhalter 2"/>
          <p:cNvSpPr>
            <a:spLocks noGrp="1"/>
          </p:cNvSpPr>
          <p:nvPr>
            <p:ph type="body" idx="1"/>
          </p:nvPr>
        </p:nvSpPr>
        <p:spPr bwMode="auto">
          <a:xfrm>
            <a:off x="609599" y="1535112"/>
            <a:ext cx="5386916" cy="63976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952804867" name="Inhaltsplatzhalter 3"/>
          <p:cNvSpPr>
            <a:spLocks noGrp="1"/>
          </p:cNvSpPr>
          <p:nvPr>
            <p:ph sz="half" idx="2"/>
          </p:nvPr>
        </p:nvSpPr>
        <p:spPr bwMode="auto">
          <a:xfrm>
            <a:off x="609599" y="2174874"/>
            <a:ext cx="53869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465574884" name="Textplatzhalter 4"/>
          <p:cNvSpPr>
            <a:spLocks noGrp="1"/>
          </p:cNvSpPr>
          <p:nvPr>
            <p:ph type="body" sz="quarter" idx="3"/>
          </p:nvPr>
        </p:nvSpPr>
        <p:spPr bwMode="auto">
          <a:xfrm>
            <a:off x="6193368" y="1535112"/>
            <a:ext cx="5389032" cy="63976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1320380106" name="Inhaltsplatzhalter 5"/>
          <p:cNvSpPr>
            <a:spLocks noGrp="1"/>
          </p:cNvSpPr>
          <p:nvPr>
            <p:ph sz="quarter" idx="4"/>
          </p:nvPr>
        </p:nvSpPr>
        <p:spPr bwMode="auto">
          <a:xfrm>
            <a:off x="6193368" y="2174874"/>
            <a:ext cx="53890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40716154" name="Fußzeilenplatzhalter 6"/>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1998964066" name="Foliennummernplatzhalter 7"/>
          <p:cNvSpPr>
            <a:spLocks noGrp="1"/>
          </p:cNvSpPr>
          <p:nvPr>
            <p:ph type="sldNum" sz="quarter" idx="11"/>
          </p:nvPr>
        </p:nvSpPr>
        <p:spPr bwMode="auto"/>
        <p:txBody>
          <a:bodyPr/>
          <a:lstStyle>
            <a:lvl1pPr>
              <a:defRPr/>
            </a:lvl1pPr>
          </a:lstStyle>
          <a:p>
            <a:pPr>
              <a:defRPr/>
            </a:pPr>
            <a:fld id="{404ECA1C-8466-4274-8827-EF58AEB9DFE2}" type="slidenum">
              <a:rPr lang="en-US"/>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733820509" name="Titel 1"/>
          <p:cNvSpPr>
            <a:spLocks noGrp="1"/>
          </p:cNvSpPr>
          <p:nvPr>
            <p:ph type="title"/>
          </p:nvPr>
        </p:nvSpPr>
        <p:spPr bwMode="auto"/>
        <p:txBody>
          <a:bodyPr/>
          <a:lstStyle/>
          <a:p>
            <a:pPr>
              <a:defRPr/>
            </a:pPr>
            <a:r>
              <a:rPr lang="de-DE"/>
              <a:t>Titelmasterformat durch Klicken bearbeiten</a:t>
            </a:r>
            <a:endParaRPr/>
          </a:p>
        </p:txBody>
      </p:sp>
      <p:sp>
        <p:nvSpPr>
          <p:cNvPr id="293637598" name="Fußzeilenplatzhalter 2"/>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960733091" name="Foliennummernplatzhalter 3"/>
          <p:cNvSpPr>
            <a:spLocks noGrp="1"/>
          </p:cNvSpPr>
          <p:nvPr>
            <p:ph type="sldNum" sz="quarter" idx="11"/>
          </p:nvPr>
        </p:nvSpPr>
        <p:spPr bwMode="auto"/>
        <p:txBody>
          <a:bodyPr/>
          <a:lstStyle>
            <a:lvl1pPr>
              <a:defRPr/>
            </a:lvl1pPr>
          </a:lstStyle>
          <a:p>
            <a:pPr>
              <a:defRPr/>
            </a:pPr>
            <a:fld id="{EAD7FD8D-D8B1-4D6B-BFA8-7084EFFCA2E5}" type="slidenum">
              <a:rPr lang="en-US"/>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1974193382" name="Fußzeilenplatzhalter 1"/>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1262508450" name="Foliennummernplatzhalter 2"/>
          <p:cNvSpPr>
            <a:spLocks noGrp="1"/>
          </p:cNvSpPr>
          <p:nvPr>
            <p:ph type="sldNum" sz="quarter" idx="11"/>
          </p:nvPr>
        </p:nvSpPr>
        <p:spPr bwMode="auto"/>
        <p:txBody>
          <a:bodyPr/>
          <a:lstStyle>
            <a:lvl1pPr>
              <a:defRPr/>
            </a:lvl1pPr>
          </a:lstStyle>
          <a:p>
            <a:pPr>
              <a:defRPr/>
            </a:pPr>
            <a:fld id="{34850D6D-4ABC-4CB1-9325-031698CED10B}" type="slidenum">
              <a:rPr lang="en-US"/>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1429888676" name="Titel 1"/>
          <p:cNvSpPr>
            <a:spLocks noGrp="1"/>
          </p:cNvSpPr>
          <p:nvPr>
            <p:ph type="title"/>
          </p:nvPr>
        </p:nvSpPr>
        <p:spPr bwMode="auto">
          <a:xfrm>
            <a:off x="609601" y="273049"/>
            <a:ext cx="4011084" cy="1162049"/>
          </a:xfrm>
        </p:spPr>
        <p:txBody>
          <a:bodyPr anchor="b"/>
          <a:lstStyle>
            <a:lvl1pPr algn="l">
              <a:defRPr sz="2000" b="1"/>
            </a:lvl1pPr>
          </a:lstStyle>
          <a:p>
            <a:pPr>
              <a:defRPr/>
            </a:pPr>
            <a:r>
              <a:rPr lang="de-DE"/>
              <a:t>Titelmasterformat durch Klicken bearbeiten</a:t>
            </a:r>
            <a:endParaRPr/>
          </a:p>
        </p:txBody>
      </p:sp>
      <p:sp>
        <p:nvSpPr>
          <p:cNvPr id="1190541270" name="Inhaltsplatzhalter 2"/>
          <p:cNvSpPr>
            <a:spLocks noGrp="1"/>
          </p:cNvSpPr>
          <p:nvPr>
            <p:ph idx="1"/>
          </p:nvPr>
        </p:nvSpPr>
        <p:spPr bwMode="auto">
          <a:xfrm>
            <a:off x="4766732" y="273052"/>
            <a:ext cx="6815666" cy="585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015170998" name="Textplatzhalter 3"/>
          <p:cNvSpPr>
            <a:spLocks noGrp="1"/>
          </p:cNvSpPr>
          <p:nvPr>
            <p:ph type="body" sz="half" idx="2"/>
          </p:nvPr>
        </p:nvSpPr>
        <p:spPr bwMode="auto">
          <a:xfrm>
            <a:off x="609601" y="1435102"/>
            <a:ext cx="4011084" cy="4691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Formatvorlagen des Textmasters bearbeiten</a:t>
            </a:r>
            <a:endParaRPr/>
          </a:p>
        </p:txBody>
      </p:sp>
      <p:sp>
        <p:nvSpPr>
          <p:cNvPr id="1615540200" name="Fußzeilenplatzhalter 4"/>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528487716" name="Foliennummernplatzhalter 5"/>
          <p:cNvSpPr>
            <a:spLocks noGrp="1"/>
          </p:cNvSpPr>
          <p:nvPr>
            <p:ph type="sldNum" sz="quarter" idx="11"/>
          </p:nvPr>
        </p:nvSpPr>
        <p:spPr bwMode="auto"/>
        <p:txBody>
          <a:bodyPr/>
          <a:lstStyle>
            <a:lvl1pPr>
              <a:defRPr/>
            </a:lvl1pPr>
          </a:lstStyle>
          <a:p>
            <a:pPr>
              <a:defRPr/>
            </a:pPr>
            <a:fld id="{1F551785-86C8-4E03-A5EC-C36A13ABCAAD}" type="slidenum">
              <a:rPr lang="en-US"/>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201878056" name="Titel 1"/>
          <p:cNvSpPr>
            <a:spLocks noGrp="1"/>
          </p:cNvSpPr>
          <p:nvPr>
            <p:ph type="title"/>
          </p:nvPr>
        </p:nvSpPr>
        <p:spPr bwMode="auto">
          <a:xfrm>
            <a:off x="2389716" y="4800600"/>
            <a:ext cx="7315200" cy="566737"/>
          </a:xfrm>
        </p:spPr>
        <p:txBody>
          <a:bodyPr anchor="b"/>
          <a:lstStyle>
            <a:lvl1pPr algn="l">
              <a:defRPr sz="2000" b="1"/>
            </a:lvl1pPr>
          </a:lstStyle>
          <a:p>
            <a:pPr>
              <a:defRPr/>
            </a:pPr>
            <a:r>
              <a:rPr lang="de-DE"/>
              <a:t>Titelmasterformat durch Klicken bearbeiten</a:t>
            </a:r>
            <a:endParaRPr/>
          </a:p>
        </p:txBody>
      </p:sp>
      <p:sp>
        <p:nvSpPr>
          <p:cNvPr id="544146851" name="Bildplatzhalter 2"/>
          <p:cNvSpPr>
            <a:spLocks noGrp="1"/>
          </p:cNvSpPr>
          <p:nvPr>
            <p:ph type="pic" idx="1"/>
          </p:nvPr>
        </p:nvSpPr>
        <p:spPr bwMode="auto">
          <a:xfrm>
            <a:off x="2389716" y="612774"/>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Bild durch Klicken auf Symbol hinzufügen</a:t>
            </a:r>
            <a:endParaRPr/>
          </a:p>
        </p:txBody>
      </p:sp>
      <p:sp>
        <p:nvSpPr>
          <p:cNvPr id="912511137" name="Textplatzhalter 3"/>
          <p:cNvSpPr>
            <a:spLocks noGrp="1"/>
          </p:cNvSpPr>
          <p:nvPr>
            <p:ph type="body" sz="half" idx="2"/>
          </p:nvPr>
        </p:nvSpPr>
        <p:spPr bwMode="auto">
          <a:xfrm>
            <a:off x="2389716" y="5367337"/>
            <a:ext cx="7315200" cy="80486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Formatvorlagen des Textmasters bearbeiten</a:t>
            </a:r>
            <a:endParaRPr/>
          </a:p>
        </p:txBody>
      </p:sp>
      <p:sp>
        <p:nvSpPr>
          <p:cNvPr id="928765414" name="Fußzeilenplatzhalter 4"/>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711109196" name="Foliennummernplatzhalter 5"/>
          <p:cNvSpPr>
            <a:spLocks noGrp="1"/>
          </p:cNvSpPr>
          <p:nvPr>
            <p:ph type="sldNum" sz="quarter" idx="11"/>
          </p:nvPr>
        </p:nvSpPr>
        <p:spPr bwMode="auto"/>
        <p:txBody>
          <a:bodyPr/>
          <a:lstStyle>
            <a:lvl1pPr>
              <a:defRPr/>
            </a:lvl1pPr>
          </a:lstStyle>
          <a:p>
            <a:pPr>
              <a:defRPr/>
            </a:pPr>
            <a:fld id="{3D668A93-2698-43A6-8C7F-C908E83D03B4}" type="slidenum">
              <a:rPr lang="en-US"/>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95187541" name="Titel 1"/>
          <p:cNvSpPr>
            <a:spLocks noGrp="1"/>
          </p:cNvSpPr>
          <p:nvPr>
            <p:ph type="title"/>
          </p:nvPr>
        </p:nvSpPr>
        <p:spPr bwMode="auto"/>
        <p:txBody>
          <a:bodyPr/>
          <a:lstStyle/>
          <a:p>
            <a:pPr>
              <a:defRPr/>
            </a:pPr>
            <a:r>
              <a:rPr lang="de-DE"/>
              <a:t>Titelmasterformat durch Klicken bearbeiten</a:t>
            </a:r>
            <a:endParaRPr/>
          </a:p>
        </p:txBody>
      </p:sp>
      <p:sp>
        <p:nvSpPr>
          <p:cNvPr id="804437279" name="Vertikaler Textplatzhalter 2"/>
          <p:cNvSpPr>
            <a:spLocks noGrp="1"/>
          </p:cNvSpPr>
          <p:nvPr>
            <p:ph type="body" orient="vert" idx="1"/>
          </p:nvPr>
        </p:nvSpPr>
        <p:spPr bwMode="auto"/>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551328240" name="Fußzeilenplatzhalter 3"/>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669288104" name="Foliennummernplatzhalter 4"/>
          <p:cNvSpPr>
            <a:spLocks noGrp="1"/>
          </p:cNvSpPr>
          <p:nvPr>
            <p:ph type="sldNum" sz="quarter" idx="11"/>
          </p:nvPr>
        </p:nvSpPr>
        <p:spPr bwMode="auto"/>
        <p:txBody>
          <a:bodyPr/>
          <a:lstStyle>
            <a:lvl1pPr>
              <a:defRPr/>
            </a:lvl1pPr>
          </a:lstStyle>
          <a:p>
            <a:pPr>
              <a:defRPr/>
            </a:pPr>
            <a:fld id="{6AD6A161-C48D-404C-804A-F582916E625C}" type="slidenum">
              <a:rPr lang="en-US"/>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979559348" name="Vertikaler Titel 1"/>
          <p:cNvSpPr>
            <a:spLocks noGrp="1"/>
          </p:cNvSpPr>
          <p:nvPr>
            <p:ph type="title" orient="vert"/>
          </p:nvPr>
        </p:nvSpPr>
        <p:spPr bwMode="auto">
          <a:xfrm>
            <a:off x="8686800" y="609599"/>
            <a:ext cx="2590799" cy="5486400"/>
          </a:xfrm>
        </p:spPr>
        <p:txBody>
          <a:bodyPr vert="eaVert"/>
          <a:lstStyle/>
          <a:p>
            <a:pPr>
              <a:defRPr/>
            </a:pPr>
            <a:r>
              <a:rPr lang="de-DE"/>
              <a:t>Titelmasterformat durch Klicken bearbeiten</a:t>
            </a:r>
            <a:endParaRPr/>
          </a:p>
        </p:txBody>
      </p:sp>
      <p:sp>
        <p:nvSpPr>
          <p:cNvPr id="2067275180" name="Vertikaler Textplatzhalter 2"/>
          <p:cNvSpPr>
            <a:spLocks noGrp="1"/>
          </p:cNvSpPr>
          <p:nvPr>
            <p:ph type="body" orient="vert" idx="1"/>
          </p:nvPr>
        </p:nvSpPr>
        <p:spPr bwMode="auto">
          <a:xfrm>
            <a:off x="914400" y="609599"/>
            <a:ext cx="7569199" cy="5486400"/>
          </a:xfrm>
        </p:spPr>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504978546" name="Fußzeilenplatzhalter 3"/>
          <p:cNvSpPr>
            <a:spLocks noGrp="1"/>
          </p:cNvSpPr>
          <p:nvPr>
            <p:ph type="ftr" sz="quarter" idx="10"/>
          </p:nvPr>
        </p:nvSpPr>
        <p:spPr bwMode="auto"/>
        <p:txBody>
          <a:bodyPr/>
          <a:lstStyle>
            <a:lvl1pPr>
              <a:defRPr/>
            </a:lvl1pPr>
          </a:lstStyle>
          <a:p>
            <a:pPr>
              <a:defRPr/>
            </a:pPr>
            <a:r>
              <a:rPr lang="en-US"/>
              <a:t>Hier kann eine Fußzeile eingefügt werden</a:t>
            </a:r>
            <a:endParaRPr/>
          </a:p>
        </p:txBody>
      </p:sp>
      <p:sp>
        <p:nvSpPr>
          <p:cNvPr id="134014418" name="Foliennummernplatzhalter 4"/>
          <p:cNvSpPr>
            <a:spLocks noGrp="1"/>
          </p:cNvSpPr>
          <p:nvPr>
            <p:ph type="sldNum" sz="quarter" idx="11"/>
          </p:nvPr>
        </p:nvSpPr>
        <p:spPr bwMode="auto"/>
        <p:txBody>
          <a:bodyPr/>
          <a:lstStyle>
            <a:lvl1pPr>
              <a:defRPr/>
            </a:lvl1pPr>
          </a:lstStyle>
          <a:p>
            <a:pPr>
              <a:defRPr/>
            </a:pPr>
            <a:fld id="{2C34EEA1-D282-40C5-A125-DD50864B99A7}" type="slidenum">
              <a:rPr lang="en-US"/>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
        <p:nvSpPr>
          <p:cNvPr id="1786366994" name="Rectangle 5"/>
          <p:cNvSpPr>
            <a:spLocks noGrp="1" noChangeArrowheads="1"/>
          </p:cNvSpPr>
          <p:nvPr>
            <p:ph type="ftr" sz="quarter" idx="3"/>
          </p:nvPr>
        </p:nvSpPr>
        <p:spPr bwMode="auto">
          <a:xfrm>
            <a:off x="203202" y="6521449"/>
            <a:ext cx="3941232" cy="260349"/>
          </a:xfrm>
          <a:prstGeom prst="rect">
            <a:avLst/>
          </a:prstGeom>
          <a:noFill/>
          <a:ln>
            <a:noFill/>
          </a:ln>
        </p:spPr>
        <p:txBody>
          <a:bodyPr vert="horz" wrap="square" lIns="91436" tIns="45719" rIns="91436" bIns="45719" numCol="1" anchor="t" anchorCtr="0" compatLnSpc="1">
            <a:prstTxWarp prst="textNoShape">
              <a:avLst/>
            </a:prstTxWarp>
          </a:bodyPr>
          <a:lstStyle>
            <a:lvl1pPr>
              <a:defRPr sz="1300">
                <a:solidFill>
                  <a:srgbClr val="51297F"/>
                </a:solidFill>
                <a:latin typeface="+mn-lt"/>
              </a:defRPr>
            </a:lvl1pPr>
          </a:lstStyle>
          <a:p>
            <a:pPr>
              <a:defRPr/>
            </a:pPr>
            <a:r>
              <a:rPr lang="en-US"/>
              <a:t>Hier kann eine Fußzeile eingefügt werden</a:t>
            </a:r>
            <a:endParaRPr/>
          </a:p>
        </p:txBody>
      </p:sp>
      <p:sp>
        <p:nvSpPr>
          <p:cNvPr id="1129212579" name="Rectangle 6"/>
          <p:cNvSpPr>
            <a:spLocks noGrp="1" noChangeArrowheads="1"/>
          </p:cNvSpPr>
          <p:nvPr>
            <p:ph type="sldNum" sz="quarter" idx="4"/>
          </p:nvPr>
        </p:nvSpPr>
        <p:spPr bwMode="auto">
          <a:xfrm>
            <a:off x="11355916" y="6521449"/>
            <a:ext cx="734482" cy="260349"/>
          </a:xfrm>
          <a:prstGeom prst="rect">
            <a:avLst/>
          </a:prstGeom>
          <a:noFill/>
          <a:ln>
            <a:noFill/>
          </a:ln>
        </p:spPr>
        <p:txBody>
          <a:bodyPr vert="horz" wrap="square" lIns="91436" tIns="45719" rIns="91436" bIns="45719" numCol="1" anchor="t" anchorCtr="0" compatLnSpc="1">
            <a:prstTxWarp prst="textNoShape">
              <a:avLst/>
            </a:prstTxWarp>
          </a:bodyPr>
          <a:lstStyle>
            <a:lvl1pPr algn="r">
              <a:defRPr sz="1300">
                <a:solidFill>
                  <a:srgbClr val="51297F"/>
                </a:solidFill>
                <a:latin typeface="+mn-lt"/>
              </a:defRPr>
            </a:lvl1pPr>
          </a:lstStyle>
          <a:p>
            <a:pPr>
              <a:defRPr/>
            </a:pPr>
            <a:fld id="{CB68015A-3525-4062-85F5-2DB96E41C888}" type="slidenum">
              <a:rPr lang="en-US"/>
              <a:t>‹Nr.›</a:t>
            </a:fld>
            <a:endParaRPr lang="en-US"/>
          </a:p>
        </p:txBody>
      </p:sp>
      <p:sp>
        <p:nvSpPr>
          <p:cNvPr id="1837366751" name="Freeform 94"/>
          <p:cNvSpPr/>
          <p:nvPr/>
        </p:nvSpPr>
        <p:spPr bwMode="auto">
          <a:xfrm>
            <a:off x="203200" y="6410327"/>
            <a:ext cx="8682144" cy="66674"/>
          </a:xfrm>
          <a:custGeom>
            <a:avLst/>
            <a:gdLst>
              <a:gd name="T0" fmla="*/ 12473 w 12473"/>
              <a:gd name="T1" fmla="*/ 67 h 132"/>
              <a:gd name="T2" fmla="*/ 12473 w 12473"/>
              <a:gd name="T3" fmla="*/ 0 h 132"/>
              <a:gd name="T4" fmla="*/ 0 w 12473"/>
              <a:gd name="T5" fmla="*/ 0 h 132"/>
              <a:gd name="T6" fmla="*/ 0 w 12473"/>
              <a:gd name="T7" fmla="*/ 132 h 132"/>
              <a:gd name="T8" fmla="*/ 12473 w 12473"/>
              <a:gd name="T9" fmla="*/ 132 h 132"/>
              <a:gd name="T10" fmla="*/ 12473 w 12473"/>
              <a:gd name="T11" fmla="*/ 67 h 132"/>
            </a:gdLst>
            <a:ahLst/>
            <a:cxnLst>
              <a:cxn ang="0">
                <a:pos x="T0" y="T1"/>
              </a:cxn>
              <a:cxn ang="0">
                <a:pos x="T2" y="T3"/>
              </a:cxn>
              <a:cxn ang="0">
                <a:pos x="T4" y="T5"/>
              </a:cxn>
              <a:cxn ang="0">
                <a:pos x="T6" y="T7"/>
              </a:cxn>
              <a:cxn ang="0">
                <a:pos x="T8" y="T9"/>
              </a:cxn>
              <a:cxn ang="0">
                <a:pos x="T10" y="T11"/>
              </a:cxn>
            </a:cxnLst>
            <a:rect l="0" t="0" r="r" b="b"/>
            <a:pathLst>
              <a:path w="12473" h="132" extrusionOk="0">
                <a:moveTo>
                  <a:pt x="12473" y="67"/>
                </a:moveTo>
                <a:lnTo>
                  <a:pt x="12473" y="0"/>
                </a:lnTo>
                <a:lnTo>
                  <a:pt x="0" y="0"/>
                </a:lnTo>
                <a:lnTo>
                  <a:pt x="0" y="132"/>
                </a:lnTo>
                <a:lnTo>
                  <a:pt x="12473" y="132"/>
                </a:lnTo>
                <a:lnTo>
                  <a:pt x="12473" y="67"/>
                </a:lnTo>
                <a:close/>
              </a:path>
            </a:pathLst>
          </a:custGeom>
          <a:solidFill>
            <a:srgbClr val="662B85"/>
          </a:solidFill>
          <a:ln>
            <a:noFill/>
          </a:ln>
        </p:spPr>
        <p:txBody>
          <a:bodyPr/>
          <a:lstStyle/>
          <a:p>
            <a:pPr>
              <a:defRPr/>
            </a:pPr>
            <a:endParaRPr lang="de-DE" sz="2400"/>
          </a:p>
        </p:txBody>
      </p:sp>
      <p:sp>
        <p:nvSpPr>
          <p:cNvPr id="365129096" name="Freeform 96"/>
          <p:cNvSpPr/>
          <p:nvPr/>
        </p:nvSpPr>
        <p:spPr bwMode="auto">
          <a:xfrm>
            <a:off x="10920537" y="6410327"/>
            <a:ext cx="1040749" cy="66674"/>
          </a:xfrm>
          <a:custGeom>
            <a:avLst/>
            <a:gdLst>
              <a:gd name="T0" fmla="*/ 1314 w 1314"/>
              <a:gd name="T1" fmla="*/ 67 h 132"/>
              <a:gd name="T2" fmla="*/ 1314 w 1314"/>
              <a:gd name="T3" fmla="*/ 0 h 132"/>
              <a:gd name="T4" fmla="*/ 0 w 1314"/>
              <a:gd name="T5" fmla="*/ 0 h 132"/>
              <a:gd name="T6" fmla="*/ 0 w 1314"/>
              <a:gd name="T7" fmla="*/ 132 h 132"/>
              <a:gd name="T8" fmla="*/ 1314 w 1314"/>
              <a:gd name="T9" fmla="*/ 132 h 132"/>
              <a:gd name="T10" fmla="*/ 1314 w 1314"/>
              <a:gd name="T11" fmla="*/ 67 h 132"/>
            </a:gdLst>
            <a:ahLst/>
            <a:cxnLst>
              <a:cxn ang="0">
                <a:pos x="T0" y="T1"/>
              </a:cxn>
              <a:cxn ang="0">
                <a:pos x="T2" y="T3"/>
              </a:cxn>
              <a:cxn ang="0">
                <a:pos x="T4" y="T5"/>
              </a:cxn>
              <a:cxn ang="0">
                <a:pos x="T6" y="T7"/>
              </a:cxn>
              <a:cxn ang="0">
                <a:pos x="T8" y="T9"/>
              </a:cxn>
              <a:cxn ang="0">
                <a:pos x="T10" y="T11"/>
              </a:cxn>
            </a:cxnLst>
            <a:rect l="0" t="0" r="r" b="b"/>
            <a:pathLst>
              <a:path w="1314" h="132" extrusionOk="0">
                <a:moveTo>
                  <a:pt x="1314" y="67"/>
                </a:moveTo>
                <a:lnTo>
                  <a:pt x="1314" y="0"/>
                </a:lnTo>
                <a:lnTo>
                  <a:pt x="0" y="0"/>
                </a:lnTo>
                <a:lnTo>
                  <a:pt x="0" y="132"/>
                </a:lnTo>
                <a:lnTo>
                  <a:pt x="1314" y="132"/>
                </a:lnTo>
                <a:lnTo>
                  <a:pt x="1314" y="67"/>
                </a:lnTo>
                <a:close/>
              </a:path>
            </a:pathLst>
          </a:custGeom>
          <a:solidFill>
            <a:srgbClr val="662B85"/>
          </a:solidFill>
          <a:ln>
            <a:noFill/>
          </a:ln>
        </p:spPr>
        <p:txBody>
          <a:bodyPr/>
          <a:lstStyle/>
          <a:p>
            <a:pPr>
              <a:defRPr/>
            </a:pPr>
            <a:endParaRPr lang="de-DE" sz="2400"/>
          </a:p>
        </p:txBody>
      </p:sp>
      <p:sp>
        <p:nvSpPr>
          <p:cNvPr id="940243419" name="Rectangle 100"/>
          <p:cNvSpPr>
            <a:spLocks noGrp="1" noChangeArrowheads="1"/>
          </p:cNvSpPr>
          <p:nvPr>
            <p:ph type="title"/>
          </p:nvPr>
        </p:nvSpPr>
        <p:spPr bwMode="auto">
          <a:xfrm>
            <a:off x="914400" y="609599"/>
            <a:ext cx="10363199" cy="609599"/>
          </a:xfrm>
          <a:prstGeom prst="rect">
            <a:avLst/>
          </a:prstGeom>
          <a:noFill/>
          <a:ln>
            <a:noFill/>
          </a:ln>
        </p:spPr>
        <p:txBody>
          <a:bodyPr vert="horz" wrap="square" lIns="91440" tIns="45720" rIns="91440" bIns="45720" numCol="1" anchor="ctr" anchorCtr="0" compatLnSpc="1">
            <a:prstTxWarp prst="textNoShape">
              <a:avLst/>
            </a:prstTxWarp>
          </a:bodyPr>
          <a:lstStyle>
            <a:lvl1pPr>
              <a:defRPr>
                <a:latin typeface="Arial"/>
                <a:ea typeface="Arial"/>
                <a:cs typeface="Arial"/>
              </a:defRPr>
            </a:lvl1pPr>
          </a:lstStyle>
          <a:p>
            <a:pPr lvl="0">
              <a:defRPr/>
            </a:pPr>
            <a:r>
              <a:rPr lang="en-US" dirty="0"/>
              <a:t>Hier </a:t>
            </a:r>
            <a:r>
              <a:rPr lang="en-US" dirty="0" err="1"/>
              <a:t>klicken</a:t>
            </a:r>
            <a:r>
              <a:rPr lang="en-US" dirty="0"/>
              <a:t>, um Master-</a:t>
            </a:r>
            <a:r>
              <a:rPr lang="en-US" dirty="0" err="1"/>
              <a:t>Titelformat</a:t>
            </a:r>
            <a:r>
              <a:rPr lang="en-US" dirty="0"/>
              <a:t> </a:t>
            </a:r>
            <a:endParaRPr dirty="0"/>
          </a:p>
        </p:txBody>
      </p:sp>
      <p:sp>
        <p:nvSpPr>
          <p:cNvPr id="1896093889" name="Rectangle 101"/>
          <p:cNvSpPr>
            <a:spLocks noGrp="1" noChangeArrowheads="1"/>
          </p:cNvSpPr>
          <p:nvPr>
            <p:ph type="body" idx="1"/>
          </p:nvPr>
        </p:nvSpPr>
        <p:spPr bwMode="auto">
          <a:xfrm>
            <a:off x="914400" y="1447799"/>
            <a:ext cx="10363199" cy="4648199"/>
          </a:xfrm>
          <a:prstGeom prst="rect">
            <a:avLst/>
          </a:prstGeom>
          <a:noFill/>
          <a:ln>
            <a:noFill/>
          </a:ln>
        </p:spPr>
        <p:txBody>
          <a:bodyPr vert="horz" wrap="square" lIns="91440" tIns="45720" rIns="91440" bIns="45720" numCol="1" anchor="t" anchorCtr="0" compatLnSpc="1">
            <a:prstTxWarp prst="textNoShape">
              <a:avLst/>
            </a:prstTxWarp>
          </a:bodyPr>
          <a:lstStyle>
            <a:lvl1pPr>
              <a:defRPr>
                <a:latin typeface="Arial"/>
                <a:ea typeface="Arial"/>
                <a:cs typeface="Arial"/>
              </a:defRPr>
            </a:lvl1pPr>
            <a:lvl2pPr>
              <a:defRPr>
                <a:latin typeface="Arial"/>
                <a:ea typeface="Arial"/>
                <a:cs typeface="Arial"/>
              </a:defRPr>
            </a:lvl2pPr>
            <a:lvl3pPr>
              <a:defRPr>
                <a:latin typeface="Arial"/>
                <a:ea typeface="Arial"/>
                <a:cs typeface="Arial"/>
              </a:defRPr>
            </a:lvl3pPr>
            <a:lvl4pPr>
              <a:defRPr>
                <a:latin typeface="Arial"/>
                <a:ea typeface="Arial"/>
                <a:cs typeface="Arial"/>
              </a:defRPr>
            </a:lvl4pPr>
            <a:lvl5pPr>
              <a:defRPr>
                <a:latin typeface="Arial"/>
                <a:ea typeface="Arial"/>
                <a:cs typeface="Arial"/>
              </a:defRPr>
            </a:lvl5pPr>
          </a:lstStyle>
          <a:p>
            <a:pPr lvl="0">
              <a:defRPr/>
            </a:pPr>
            <a:r>
              <a:rPr lang="en-US" dirty="0"/>
              <a:t>Hier </a:t>
            </a:r>
            <a:r>
              <a:rPr lang="en-US" dirty="0" err="1"/>
              <a:t>klicken</a:t>
            </a:r>
            <a:r>
              <a:rPr lang="en-US" dirty="0"/>
              <a:t>, um Master-</a:t>
            </a:r>
            <a:r>
              <a:rPr lang="en-US" dirty="0" err="1"/>
              <a:t>Textformat</a:t>
            </a:r>
            <a:r>
              <a:rPr lang="en-US" dirty="0"/>
              <a:t> </a:t>
            </a:r>
            <a:r>
              <a:rPr lang="en-US" dirty="0" err="1"/>
              <a:t>zu</a:t>
            </a:r>
            <a:r>
              <a:rPr lang="en-US" dirty="0"/>
              <a:t> </a:t>
            </a:r>
            <a:r>
              <a:rPr lang="en-US" dirty="0" err="1"/>
              <a:t>bearbeiten</a:t>
            </a:r>
            <a:r>
              <a:rPr lang="en-US" dirty="0"/>
              <a:t>.</a:t>
            </a:r>
            <a:endParaRPr dirty="0"/>
          </a:p>
          <a:p>
            <a:pPr lvl="1">
              <a:defRPr/>
            </a:pPr>
            <a:r>
              <a:rPr lang="en-US" dirty="0" err="1"/>
              <a:t>Zweite</a:t>
            </a:r>
            <a:r>
              <a:rPr lang="en-US" dirty="0"/>
              <a:t> Ebene</a:t>
            </a:r>
            <a:endParaRPr dirty="0"/>
          </a:p>
          <a:p>
            <a:pPr lvl="2">
              <a:defRPr/>
            </a:pPr>
            <a:r>
              <a:rPr lang="en-US" dirty="0" err="1"/>
              <a:t>Dritte</a:t>
            </a:r>
            <a:r>
              <a:rPr lang="en-US" dirty="0"/>
              <a:t> Ebene</a:t>
            </a:r>
            <a:endParaRPr dirty="0"/>
          </a:p>
          <a:p>
            <a:pPr lvl="3">
              <a:defRPr/>
            </a:pPr>
            <a:r>
              <a:rPr lang="en-US" dirty="0" err="1"/>
              <a:t>Vierte</a:t>
            </a:r>
            <a:r>
              <a:rPr lang="en-US" dirty="0"/>
              <a:t> Ebene</a:t>
            </a:r>
            <a:endParaRPr dirty="0"/>
          </a:p>
          <a:p>
            <a:pPr lvl="4">
              <a:defRPr/>
            </a:pPr>
            <a:r>
              <a:rPr lang="en-US" dirty="0" err="1"/>
              <a:t>Fünfte</a:t>
            </a:r>
            <a:r>
              <a:rPr lang="en-US" dirty="0"/>
              <a:t> Ebene</a:t>
            </a:r>
            <a:endParaRPr dirty="0"/>
          </a:p>
        </p:txBody>
      </p:sp>
      <p:pic>
        <p:nvPicPr>
          <p:cNvPr id="499694235" name="Grafik 1"/>
          <p:cNvPicPr>
            <a:picLocks noChangeAspect="1"/>
          </p:cNvPicPr>
          <p:nvPr userDrawn="1"/>
        </p:nvPicPr>
        <p:blipFill rotWithShape="1">
          <a:blip r:embed="rId13"/>
          <a:stretch/>
        </p:blipFill>
        <p:spPr bwMode="auto">
          <a:xfrm>
            <a:off x="9079981" y="6059621"/>
            <a:ext cx="1645920" cy="610984"/>
          </a:xfrm>
          <a:prstGeom prst="rect">
            <a:avLst/>
          </a:prstGeom>
        </p:spPr>
      </p:pic>
      <p:sp>
        <p:nvSpPr>
          <p:cNvPr id="1843254089" name="Freeform 97"/>
          <p:cNvSpPr/>
          <p:nvPr userDrawn="1"/>
        </p:nvSpPr>
        <p:spPr bwMode="auto">
          <a:xfrm>
            <a:off x="121851" y="228601"/>
            <a:ext cx="11839433" cy="658812"/>
          </a:xfrm>
          <a:custGeom>
            <a:avLst/>
            <a:gdLst>
              <a:gd name="T0" fmla="*/ 17237 w 17237"/>
              <a:gd name="T1" fmla="*/ 1295 h 1295"/>
              <a:gd name="T2" fmla="*/ 17094 w 17237"/>
              <a:gd name="T3" fmla="*/ 1210 h 1295"/>
              <a:gd name="T4" fmla="*/ 16938 w 17237"/>
              <a:gd name="T5" fmla="*/ 1127 h 1295"/>
              <a:gd name="T6" fmla="*/ 16766 w 17237"/>
              <a:gd name="T7" fmla="*/ 1049 h 1295"/>
              <a:gd name="T8" fmla="*/ 16580 w 17237"/>
              <a:gd name="T9" fmla="*/ 975 h 1295"/>
              <a:gd name="T10" fmla="*/ 16383 w 17237"/>
              <a:gd name="T11" fmla="*/ 904 h 1295"/>
              <a:gd name="T12" fmla="*/ 16172 w 17237"/>
              <a:gd name="T13" fmla="*/ 837 h 1295"/>
              <a:gd name="T14" fmla="*/ 15951 w 17237"/>
              <a:gd name="T15" fmla="*/ 773 h 1295"/>
              <a:gd name="T16" fmla="*/ 15717 w 17237"/>
              <a:gd name="T17" fmla="*/ 714 h 1295"/>
              <a:gd name="T18" fmla="*/ 15476 w 17237"/>
              <a:gd name="T19" fmla="*/ 657 h 1295"/>
              <a:gd name="T20" fmla="*/ 15223 w 17237"/>
              <a:gd name="T21" fmla="*/ 605 h 1295"/>
              <a:gd name="T22" fmla="*/ 14963 w 17237"/>
              <a:gd name="T23" fmla="*/ 556 h 1295"/>
              <a:gd name="T24" fmla="*/ 14694 w 17237"/>
              <a:gd name="T25" fmla="*/ 509 h 1295"/>
              <a:gd name="T26" fmla="*/ 14418 w 17237"/>
              <a:gd name="T27" fmla="*/ 466 h 1295"/>
              <a:gd name="T28" fmla="*/ 14136 w 17237"/>
              <a:gd name="T29" fmla="*/ 426 h 1295"/>
              <a:gd name="T30" fmla="*/ 13848 w 17237"/>
              <a:gd name="T31" fmla="*/ 388 h 1295"/>
              <a:gd name="T32" fmla="*/ 13554 w 17237"/>
              <a:gd name="T33" fmla="*/ 354 h 1295"/>
              <a:gd name="T34" fmla="*/ 13257 w 17237"/>
              <a:gd name="T35" fmla="*/ 323 h 1295"/>
              <a:gd name="T36" fmla="*/ 12956 w 17237"/>
              <a:gd name="T37" fmla="*/ 294 h 1295"/>
              <a:gd name="T38" fmla="*/ 12651 w 17237"/>
              <a:gd name="T39" fmla="*/ 268 h 1295"/>
              <a:gd name="T40" fmla="*/ 12345 w 17237"/>
              <a:gd name="T41" fmla="*/ 244 h 1295"/>
              <a:gd name="T42" fmla="*/ 12037 w 17237"/>
              <a:gd name="T43" fmla="*/ 222 h 1295"/>
              <a:gd name="T44" fmla="*/ 11728 w 17237"/>
              <a:gd name="T45" fmla="*/ 204 h 1295"/>
              <a:gd name="T46" fmla="*/ 11419 w 17237"/>
              <a:gd name="T47" fmla="*/ 187 h 1295"/>
              <a:gd name="T48" fmla="*/ 11110 w 17237"/>
              <a:gd name="T49" fmla="*/ 173 h 1295"/>
              <a:gd name="T50" fmla="*/ 10803 w 17237"/>
              <a:gd name="T51" fmla="*/ 160 h 1295"/>
              <a:gd name="T52" fmla="*/ 10498 w 17237"/>
              <a:gd name="T53" fmla="*/ 150 h 1295"/>
              <a:gd name="T54" fmla="*/ 10195 w 17237"/>
              <a:gd name="T55" fmla="*/ 141 h 1295"/>
              <a:gd name="T56" fmla="*/ 9897 w 17237"/>
              <a:gd name="T57" fmla="*/ 134 h 1295"/>
              <a:gd name="T58" fmla="*/ 9602 w 17237"/>
              <a:gd name="T59" fmla="*/ 129 h 1295"/>
              <a:gd name="T60" fmla="*/ 9312 w 17237"/>
              <a:gd name="T61" fmla="*/ 126 h 1295"/>
              <a:gd name="T62" fmla="*/ 9028 w 17237"/>
              <a:gd name="T63" fmla="*/ 125 h 1295"/>
              <a:gd name="T64" fmla="*/ 8749 w 17237"/>
              <a:gd name="T65" fmla="*/ 124 h 1295"/>
              <a:gd name="T66" fmla="*/ 0 w 17237"/>
              <a:gd name="T67" fmla="*/ 124 h 1295"/>
              <a:gd name="T68" fmla="*/ 0 w 17237"/>
              <a:gd name="T69" fmla="*/ 0 h 1295"/>
              <a:gd name="T70" fmla="*/ 17236 w 17237"/>
              <a:gd name="T71" fmla="*/ 0 h 1295"/>
              <a:gd name="T72" fmla="*/ 17237 w 17237"/>
              <a:gd name="T73" fmla="*/ 1295 h 1295"/>
              <a:gd name="connsiteX0" fmla="*/ 13428 w 13428"/>
              <a:gd name="connsiteY0" fmla="*/ 10000 h 10000"/>
              <a:gd name="connsiteX1" fmla="*/ 13345 w 13428"/>
              <a:gd name="connsiteY1" fmla="*/ 9344 h 10000"/>
              <a:gd name="connsiteX2" fmla="*/ 13255 w 13428"/>
              <a:gd name="connsiteY2" fmla="*/ 8703 h 10000"/>
              <a:gd name="connsiteX3" fmla="*/ 13155 w 13428"/>
              <a:gd name="connsiteY3" fmla="*/ 8100 h 10000"/>
              <a:gd name="connsiteX4" fmla="*/ 13047 w 13428"/>
              <a:gd name="connsiteY4" fmla="*/ 7529 h 10000"/>
              <a:gd name="connsiteX5" fmla="*/ 12933 w 13428"/>
              <a:gd name="connsiteY5" fmla="*/ 6981 h 10000"/>
              <a:gd name="connsiteX6" fmla="*/ 12810 w 13428"/>
              <a:gd name="connsiteY6" fmla="*/ 6463 h 10000"/>
              <a:gd name="connsiteX7" fmla="*/ 12682 w 13428"/>
              <a:gd name="connsiteY7" fmla="*/ 5969 h 10000"/>
              <a:gd name="connsiteX8" fmla="*/ 12546 w 13428"/>
              <a:gd name="connsiteY8" fmla="*/ 5514 h 10000"/>
              <a:gd name="connsiteX9" fmla="*/ 12406 w 13428"/>
              <a:gd name="connsiteY9" fmla="*/ 5073 h 10000"/>
              <a:gd name="connsiteX10" fmla="*/ 12260 w 13428"/>
              <a:gd name="connsiteY10" fmla="*/ 4672 h 10000"/>
              <a:gd name="connsiteX11" fmla="*/ 12109 w 13428"/>
              <a:gd name="connsiteY11" fmla="*/ 4293 h 10000"/>
              <a:gd name="connsiteX12" fmla="*/ 11953 w 13428"/>
              <a:gd name="connsiteY12" fmla="*/ 3931 h 10000"/>
              <a:gd name="connsiteX13" fmla="*/ 11793 w 13428"/>
              <a:gd name="connsiteY13" fmla="*/ 3598 h 10000"/>
              <a:gd name="connsiteX14" fmla="*/ 11629 w 13428"/>
              <a:gd name="connsiteY14" fmla="*/ 3290 h 10000"/>
              <a:gd name="connsiteX15" fmla="*/ 11462 w 13428"/>
              <a:gd name="connsiteY15" fmla="*/ 2996 h 10000"/>
              <a:gd name="connsiteX16" fmla="*/ 11291 w 13428"/>
              <a:gd name="connsiteY16" fmla="*/ 2734 h 10000"/>
              <a:gd name="connsiteX17" fmla="*/ 11119 w 13428"/>
              <a:gd name="connsiteY17" fmla="*/ 2494 h 10000"/>
              <a:gd name="connsiteX18" fmla="*/ 10944 w 13428"/>
              <a:gd name="connsiteY18" fmla="*/ 2270 h 10000"/>
              <a:gd name="connsiteX19" fmla="*/ 10767 w 13428"/>
              <a:gd name="connsiteY19" fmla="*/ 2069 h 10000"/>
              <a:gd name="connsiteX20" fmla="*/ 10590 w 13428"/>
              <a:gd name="connsiteY20" fmla="*/ 1884 h 10000"/>
              <a:gd name="connsiteX21" fmla="*/ 10411 w 13428"/>
              <a:gd name="connsiteY21" fmla="*/ 1714 h 10000"/>
              <a:gd name="connsiteX22" fmla="*/ 10232 w 13428"/>
              <a:gd name="connsiteY22" fmla="*/ 1575 h 10000"/>
              <a:gd name="connsiteX23" fmla="*/ 10053 w 13428"/>
              <a:gd name="connsiteY23" fmla="*/ 1444 h 10000"/>
              <a:gd name="connsiteX24" fmla="*/ 9873 w 13428"/>
              <a:gd name="connsiteY24" fmla="*/ 1336 h 10000"/>
              <a:gd name="connsiteX25" fmla="*/ 9695 w 13428"/>
              <a:gd name="connsiteY25" fmla="*/ 1236 h 10000"/>
              <a:gd name="connsiteX26" fmla="*/ 9518 w 13428"/>
              <a:gd name="connsiteY26" fmla="*/ 1158 h 10000"/>
              <a:gd name="connsiteX27" fmla="*/ 9343 w 13428"/>
              <a:gd name="connsiteY27" fmla="*/ 1089 h 10000"/>
              <a:gd name="connsiteX28" fmla="*/ 9170 w 13428"/>
              <a:gd name="connsiteY28" fmla="*/ 1035 h 10000"/>
              <a:gd name="connsiteX29" fmla="*/ 8999 w 13428"/>
              <a:gd name="connsiteY29" fmla="*/ 996 h 10000"/>
              <a:gd name="connsiteX30" fmla="*/ 8830 w 13428"/>
              <a:gd name="connsiteY30" fmla="*/ 973 h 10000"/>
              <a:gd name="connsiteX31" fmla="*/ 8666 w 13428"/>
              <a:gd name="connsiteY31" fmla="*/ 965 h 10000"/>
              <a:gd name="connsiteX32" fmla="*/ 8504 w 13428"/>
              <a:gd name="connsiteY32" fmla="*/ 958 h 10000"/>
              <a:gd name="connsiteX33" fmla="*/ 3428 w 13428"/>
              <a:gd name="connsiteY33" fmla="*/ 958 h 10000"/>
              <a:gd name="connsiteX34" fmla="*/ 0 w 13428"/>
              <a:gd name="connsiteY34" fmla="*/ 0 h 10000"/>
              <a:gd name="connsiteX35" fmla="*/ 13427 w 13428"/>
              <a:gd name="connsiteY35" fmla="*/ 0 h 10000"/>
              <a:gd name="connsiteX36" fmla="*/ 13428 w 13428"/>
              <a:gd name="connsiteY36" fmla="*/ 10000 h 10000"/>
              <a:gd name="connsiteX0" fmla="*/ 13428 w 13428"/>
              <a:gd name="connsiteY0" fmla="*/ 10000 h 10000"/>
              <a:gd name="connsiteX1" fmla="*/ 13345 w 13428"/>
              <a:gd name="connsiteY1" fmla="*/ 9344 h 10000"/>
              <a:gd name="connsiteX2" fmla="*/ 13255 w 13428"/>
              <a:gd name="connsiteY2" fmla="*/ 8703 h 10000"/>
              <a:gd name="connsiteX3" fmla="*/ 13155 w 13428"/>
              <a:gd name="connsiteY3" fmla="*/ 8100 h 10000"/>
              <a:gd name="connsiteX4" fmla="*/ 13047 w 13428"/>
              <a:gd name="connsiteY4" fmla="*/ 7529 h 10000"/>
              <a:gd name="connsiteX5" fmla="*/ 12933 w 13428"/>
              <a:gd name="connsiteY5" fmla="*/ 6981 h 10000"/>
              <a:gd name="connsiteX6" fmla="*/ 12810 w 13428"/>
              <a:gd name="connsiteY6" fmla="*/ 6463 h 10000"/>
              <a:gd name="connsiteX7" fmla="*/ 12682 w 13428"/>
              <a:gd name="connsiteY7" fmla="*/ 5969 h 10000"/>
              <a:gd name="connsiteX8" fmla="*/ 12546 w 13428"/>
              <a:gd name="connsiteY8" fmla="*/ 5514 h 10000"/>
              <a:gd name="connsiteX9" fmla="*/ 12406 w 13428"/>
              <a:gd name="connsiteY9" fmla="*/ 5073 h 10000"/>
              <a:gd name="connsiteX10" fmla="*/ 12260 w 13428"/>
              <a:gd name="connsiteY10" fmla="*/ 4672 h 10000"/>
              <a:gd name="connsiteX11" fmla="*/ 12109 w 13428"/>
              <a:gd name="connsiteY11" fmla="*/ 4293 h 10000"/>
              <a:gd name="connsiteX12" fmla="*/ 11953 w 13428"/>
              <a:gd name="connsiteY12" fmla="*/ 3931 h 10000"/>
              <a:gd name="connsiteX13" fmla="*/ 11793 w 13428"/>
              <a:gd name="connsiteY13" fmla="*/ 3598 h 10000"/>
              <a:gd name="connsiteX14" fmla="*/ 11629 w 13428"/>
              <a:gd name="connsiteY14" fmla="*/ 3290 h 10000"/>
              <a:gd name="connsiteX15" fmla="*/ 11462 w 13428"/>
              <a:gd name="connsiteY15" fmla="*/ 2996 h 10000"/>
              <a:gd name="connsiteX16" fmla="*/ 11291 w 13428"/>
              <a:gd name="connsiteY16" fmla="*/ 2734 h 10000"/>
              <a:gd name="connsiteX17" fmla="*/ 11119 w 13428"/>
              <a:gd name="connsiteY17" fmla="*/ 2494 h 10000"/>
              <a:gd name="connsiteX18" fmla="*/ 10944 w 13428"/>
              <a:gd name="connsiteY18" fmla="*/ 2270 h 10000"/>
              <a:gd name="connsiteX19" fmla="*/ 10767 w 13428"/>
              <a:gd name="connsiteY19" fmla="*/ 2069 h 10000"/>
              <a:gd name="connsiteX20" fmla="*/ 10590 w 13428"/>
              <a:gd name="connsiteY20" fmla="*/ 1884 h 10000"/>
              <a:gd name="connsiteX21" fmla="*/ 10411 w 13428"/>
              <a:gd name="connsiteY21" fmla="*/ 1714 h 10000"/>
              <a:gd name="connsiteX22" fmla="*/ 10232 w 13428"/>
              <a:gd name="connsiteY22" fmla="*/ 1575 h 10000"/>
              <a:gd name="connsiteX23" fmla="*/ 10053 w 13428"/>
              <a:gd name="connsiteY23" fmla="*/ 1444 h 10000"/>
              <a:gd name="connsiteX24" fmla="*/ 9873 w 13428"/>
              <a:gd name="connsiteY24" fmla="*/ 1336 h 10000"/>
              <a:gd name="connsiteX25" fmla="*/ 9695 w 13428"/>
              <a:gd name="connsiteY25" fmla="*/ 1236 h 10000"/>
              <a:gd name="connsiteX26" fmla="*/ 9518 w 13428"/>
              <a:gd name="connsiteY26" fmla="*/ 1158 h 10000"/>
              <a:gd name="connsiteX27" fmla="*/ 9343 w 13428"/>
              <a:gd name="connsiteY27" fmla="*/ 1089 h 10000"/>
              <a:gd name="connsiteX28" fmla="*/ 9170 w 13428"/>
              <a:gd name="connsiteY28" fmla="*/ 1035 h 10000"/>
              <a:gd name="connsiteX29" fmla="*/ 8999 w 13428"/>
              <a:gd name="connsiteY29" fmla="*/ 996 h 10000"/>
              <a:gd name="connsiteX30" fmla="*/ 8830 w 13428"/>
              <a:gd name="connsiteY30" fmla="*/ 973 h 10000"/>
              <a:gd name="connsiteX31" fmla="*/ 8666 w 13428"/>
              <a:gd name="connsiteY31" fmla="*/ 965 h 10000"/>
              <a:gd name="connsiteX32" fmla="*/ 8504 w 13428"/>
              <a:gd name="connsiteY32" fmla="*/ 958 h 10000"/>
              <a:gd name="connsiteX33" fmla="*/ 25 w 13428"/>
              <a:gd name="connsiteY33" fmla="*/ 886 h 10000"/>
              <a:gd name="connsiteX34" fmla="*/ 0 w 13428"/>
              <a:gd name="connsiteY34" fmla="*/ 0 h 10000"/>
              <a:gd name="connsiteX35" fmla="*/ 13427 w 13428"/>
              <a:gd name="connsiteY35" fmla="*/ 0 h 10000"/>
              <a:gd name="connsiteX36" fmla="*/ 13428 w 13428"/>
              <a:gd name="connsiteY36" fmla="*/ 10000 h 10000"/>
              <a:gd name="connsiteX0" fmla="*/ 13439 w 13439"/>
              <a:gd name="connsiteY0" fmla="*/ 10000 h 10000"/>
              <a:gd name="connsiteX1" fmla="*/ 13356 w 13439"/>
              <a:gd name="connsiteY1" fmla="*/ 9344 h 10000"/>
              <a:gd name="connsiteX2" fmla="*/ 13266 w 13439"/>
              <a:gd name="connsiteY2" fmla="*/ 8703 h 10000"/>
              <a:gd name="connsiteX3" fmla="*/ 13166 w 13439"/>
              <a:gd name="connsiteY3" fmla="*/ 8100 h 10000"/>
              <a:gd name="connsiteX4" fmla="*/ 13058 w 13439"/>
              <a:gd name="connsiteY4" fmla="*/ 7529 h 10000"/>
              <a:gd name="connsiteX5" fmla="*/ 12944 w 13439"/>
              <a:gd name="connsiteY5" fmla="*/ 6981 h 10000"/>
              <a:gd name="connsiteX6" fmla="*/ 12821 w 13439"/>
              <a:gd name="connsiteY6" fmla="*/ 6463 h 10000"/>
              <a:gd name="connsiteX7" fmla="*/ 12693 w 13439"/>
              <a:gd name="connsiteY7" fmla="*/ 5969 h 10000"/>
              <a:gd name="connsiteX8" fmla="*/ 12557 w 13439"/>
              <a:gd name="connsiteY8" fmla="*/ 5514 h 10000"/>
              <a:gd name="connsiteX9" fmla="*/ 12417 w 13439"/>
              <a:gd name="connsiteY9" fmla="*/ 5073 h 10000"/>
              <a:gd name="connsiteX10" fmla="*/ 12271 w 13439"/>
              <a:gd name="connsiteY10" fmla="*/ 4672 h 10000"/>
              <a:gd name="connsiteX11" fmla="*/ 12120 w 13439"/>
              <a:gd name="connsiteY11" fmla="*/ 4293 h 10000"/>
              <a:gd name="connsiteX12" fmla="*/ 11964 w 13439"/>
              <a:gd name="connsiteY12" fmla="*/ 3931 h 10000"/>
              <a:gd name="connsiteX13" fmla="*/ 11804 w 13439"/>
              <a:gd name="connsiteY13" fmla="*/ 3598 h 10000"/>
              <a:gd name="connsiteX14" fmla="*/ 11640 w 13439"/>
              <a:gd name="connsiteY14" fmla="*/ 3290 h 10000"/>
              <a:gd name="connsiteX15" fmla="*/ 11473 w 13439"/>
              <a:gd name="connsiteY15" fmla="*/ 2996 h 10000"/>
              <a:gd name="connsiteX16" fmla="*/ 11302 w 13439"/>
              <a:gd name="connsiteY16" fmla="*/ 2734 h 10000"/>
              <a:gd name="connsiteX17" fmla="*/ 11130 w 13439"/>
              <a:gd name="connsiteY17" fmla="*/ 2494 h 10000"/>
              <a:gd name="connsiteX18" fmla="*/ 10955 w 13439"/>
              <a:gd name="connsiteY18" fmla="*/ 2270 h 10000"/>
              <a:gd name="connsiteX19" fmla="*/ 10778 w 13439"/>
              <a:gd name="connsiteY19" fmla="*/ 2069 h 10000"/>
              <a:gd name="connsiteX20" fmla="*/ 10601 w 13439"/>
              <a:gd name="connsiteY20" fmla="*/ 1884 h 10000"/>
              <a:gd name="connsiteX21" fmla="*/ 10422 w 13439"/>
              <a:gd name="connsiteY21" fmla="*/ 1714 h 10000"/>
              <a:gd name="connsiteX22" fmla="*/ 10243 w 13439"/>
              <a:gd name="connsiteY22" fmla="*/ 1575 h 10000"/>
              <a:gd name="connsiteX23" fmla="*/ 10064 w 13439"/>
              <a:gd name="connsiteY23" fmla="*/ 1444 h 10000"/>
              <a:gd name="connsiteX24" fmla="*/ 9884 w 13439"/>
              <a:gd name="connsiteY24" fmla="*/ 1336 h 10000"/>
              <a:gd name="connsiteX25" fmla="*/ 9706 w 13439"/>
              <a:gd name="connsiteY25" fmla="*/ 1236 h 10000"/>
              <a:gd name="connsiteX26" fmla="*/ 9529 w 13439"/>
              <a:gd name="connsiteY26" fmla="*/ 1158 h 10000"/>
              <a:gd name="connsiteX27" fmla="*/ 9354 w 13439"/>
              <a:gd name="connsiteY27" fmla="*/ 1089 h 10000"/>
              <a:gd name="connsiteX28" fmla="*/ 9181 w 13439"/>
              <a:gd name="connsiteY28" fmla="*/ 1035 h 10000"/>
              <a:gd name="connsiteX29" fmla="*/ 9010 w 13439"/>
              <a:gd name="connsiteY29" fmla="*/ 996 h 10000"/>
              <a:gd name="connsiteX30" fmla="*/ 8841 w 13439"/>
              <a:gd name="connsiteY30" fmla="*/ 973 h 10000"/>
              <a:gd name="connsiteX31" fmla="*/ 8677 w 13439"/>
              <a:gd name="connsiteY31" fmla="*/ 965 h 10000"/>
              <a:gd name="connsiteX32" fmla="*/ 8515 w 13439"/>
              <a:gd name="connsiteY32" fmla="*/ 958 h 10000"/>
              <a:gd name="connsiteX33" fmla="*/ 1 w 13439"/>
              <a:gd name="connsiteY33" fmla="*/ 958 h 10000"/>
              <a:gd name="connsiteX34" fmla="*/ 11 w 13439"/>
              <a:gd name="connsiteY34" fmla="*/ 0 h 10000"/>
              <a:gd name="connsiteX35" fmla="*/ 13438 w 13439"/>
              <a:gd name="connsiteY35" fmla="*/ 0 h 10000"/>
              <a:gd name="connsiteX36" fmla="*/ 13439 w 13439"/>
              <a:gd name="connsiteY36" fmla="*/ 10000 h 10000"/>
              <a:gd name="connsiteX0" fmla="*/ 13428 w 13428"/>
              <a:gd name="connsiteY0" fmla="*/ 10000 h 10000"/>
              <a:gd name="connsiteX1" fmla="*/ 13345 w 13428"/>
              <a:gd name="connsiteY1" fmla="*/ 9344 h 10000"/>
              <a:gd name="connsiteX2" fmla="*/ 13255 w 13428"/>
              <a:gd name="connsiteY2" fmla="*/ 8703 h 10000"/>
              <a:gd name="connsiteX3" fmla="*/ 13155 w 13428"/>
              <a:gd name="connsiteY3" fmla="*/ 8100 h 10000"/>
              <a:gd name="connsiteX4" fmla="*/ 13047 w 13428"/>
              <a:gd name="connsiteY4" fmla="*/ 7529 h 10000"/>
              <a:gd name="connsiteX5" fmla="*/ 12933 w 13428"/>
              <a:gd name="connsiteY5" fmla="*/ 6981 h 10000"/>
              <a:gd name="connsiteX6" fmla="*/ 12810 w 13428"/>
              <a:gd name="connsiteY6" fmla="*/ 6463 h 10000"/>
              <a:gd name="connsiteX7" fmla="*/ 12682 w 13428"/>
              <a:gd name="connsiteY7" fmla="*/ 5969 h 10000"/>
              <a:gd name="connsiteX8" fmla="*/ 12546 w 13428"/>
              <a:gd name="connsiteY8" fmla="*/ 5514 h 10000"/>
              <a:gd name="connsiteX9" fmla="*/ 12406 w 13428"/>
              <a:gd name="connsiteY9" fmla="*/ 5073 h 10000"/>
              <a:gd name="connsiteX10" fmla="*/ 12260 w 13428"/>
              <a:gd name="connsiteY10" fmla="*/ 4672 h 10000"/>
              <a:gd name="connsiteX11" fmla="*/ 12109 w 13428"/>
              <a:gd name="connsiteY11" fmla="*/ 4293 h 10000"/>
              <a:gd name="connsiteX12" fmla="*/ 11953 w 13428"/>
              <a:gd name="connsiteY12" fmla="*/ 3931 h 10000"/>
              <a:gd name="connsiteX13" fmla="*/ 11793 w 13428"/>
              <a:gd name="connsiteY13" fmla="*/ 3598 h 10000"/>
              <a:gd name="connsiteX14" fmla="*/ 11629 w 13428"/>
              <a:gd name="connsiteY14" fmla="*/ 3290 h 10000"/>
              <a:gd name="connsiteX15" fmla="*/ 11462 w 13428"/>
              <a:gd name="connsiteY15" fmla="*/ 2996 h 10000"/>
              <a:gd name="connsiteX16" fmla="*/ 11291 w 13428"/>
              <a:gd name="connsiteY16" fmla="*/ 2734 h 10000"/>
              <a:gd name="connsiteX17" fmla="*/ 11119 w 13428"/>
              <a:gd name="connsiteY17" fmla="*/ 2494 h 10000"/>
              <a:gd name="connsiteX18" fmla="*/ 10944 w 13428"/>
              <a:gd name="connsiteY18" fmla="*/ 2270 h 10000"/>
              <a:gd name="connsiteX19" fmla="*/ 10767 w 13428"/>
              <a:gd name="connsiteY19" fmla="*/ 2069 h 10000"/>
              <a:gd name="connsiteX20" fmla="*/ 10590 w 13428"/>
              <a:gd name="connsiteY20" fmla="*/ 1884 h 10000"/>
              <a:gd name="connsiteX21" fmla="*/ 10411 w 13428"/>
              <a:gd name="connsiteY21" fmla="*/ 1714 h 10000"/>
              <a:gd name="connsiteX22" fmla="*/ 10232 w 13428"/>
              <a:gd name="connsiteY22" fmla="*/ 1575 h 10000"/>
              <a:gd name="connsiteX23" fmla="*/ 10053 w 13428"/>
              <a:gd name="connsiteY23" fmla="*/ 1444 h 10000"/>
              <a:gd name="connsiteX24" fmla="*/ 9873 w 13428"/>
              <a:gd name="connsiteY24" fmla="*/ 1336 h 10000"/>
              <a:gd name="connsiteX25" fmla="*/ 9695 w 13428"/>
              <a:gd name="connsiteY25" fmla="*/ 1236 h 10000"/>
              <a:gd name="connsiteX26" fmla="*/ 9518 w 13428"/>
              <a:gd name="connsiteY26" fmla="*/ 1158 h 10000"/>
              <a:gd name="connsiteX27" fmla="*/ 9343 w 13428"/>
              <a:gd name="connsiteY27" fmla="*/ 1089 h 10000"/>
              <a:gd name="connsiteX28" fmla="*/ 9170 w 13428"/>
              <a:gd name="connsiteY28" fmla="*/ 1035 h 10000"/>
              <a:gd name="connsiteX29" fmla="*/ 8999 w 13428"/>
              <a:gd name="connsiteY29" fmla="*/ 996 h 10000"/>
              <a:gd name="connsiteX30" fmla="*/ 8830 w 13428"/>
              <a:gd name="connsiteY30" fmla="*/ 973 h 10000"/>
              <a:gd name="connsiteX31" fmla="*/ 8666 w 13428"/>
              <a:gd name="connsiteY31" fmla="*/ 965 h 10000"/>
              <a:gd name="connsiteX32" fmla="*/ 8504 w 13428"/>
              <a:gd name="connsiteY32" fmla="*/ 958 h 10000"/>
              <a:gd name="connsiteX33" fmla="*/ 4 w 13428"/>
              <a:gd name="connsiteY33" fmla="*/ 994 h 10000"/>
              <a:gd name="connsiteX34" fmla="*/ 0 w 13428"/>
              <a:gd name="connsiteY34" fmla="*/ 0 h 10000"/>
              <a:gd name="connsiteX35" fmla="*/ 13427 w 13428"/>
              <a:gd name="connsiteY35" fmla="*/ 0 h 10000"/>
              <a:gd name="connsiteX36" fmla="*/ 13428 w 13428"/>
              <a:gd name="connsiteY36"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428" h="10000" extrusionOk="0">
                <a:moveTo>
                  <a:pt x="13428" y="10000"/>
                </a:moveTo>
                <a:cubicBezTo>
                  <a:pt x="13400" y="9781"/>
                  <a:pt x="13373" y="9563"/>
                  <a:pt x="13345" y="9344"/>
                </a:cubicBezTo>
                <a:cubicBezTo>
                  <a:pt x="13315" y="9130"/>
                  <a:pt x="13285" y="8917"/>
                  <a:pt x="13255" y="8703"/>
                </a:cubicBezTo>
                <a:cubicBezTo>
                  <a:pt x="13222" y="8502"/>
                  <a:pt x="13188" y="8301"/>
                  <a:pt x="13155" y="8100"/>
                </a:cubicBezTo>
                <a:lnTo>
                  <a:pt x="13047" y="7529"/>
                </a:lnTo>
                <a:lnTo>
                  <a:pt x="12933" y="6981"/>
                </a:lnTo>
                <a:lnTo>
                  <a:pt x="12810" y="6463"/>
                </a:lnTo>
                <a:cubicBezTo>
                  <a:pt x="12767" y="6298"/>
                  <a:pt x="12725" y="6134"/>
                  <a:pt x="12682" y="5969"/>
                </a:cubicBezTo>
                <a:cubicBezTo>
                  <a:pt x="12637" y="5817"/>
                  <a:pt x="12591" y="5666"/>
                  <a:pt x="12546" y="5514"/>
                </a:cubicBezTo>
                <a:cubicBezTo>
                  <a:pt x="12499" y="5367"/>
                  <a:pt x="12453" y="5220"/>
                  <a:pt x="12406" y="5073"/>
                </a:cubicBezTo>
                <a:cubicBezTo>
                  <a:pt x="12357" y="4939"/>
                  <a:pt x="12309" y="4806"/>
                  <a:pt x="12260" y="4672"/>
                </a:cubicBezTo>
                <a:cubicBezTo>
                  <a:pt x="12210" y="4546"/>
                  <a:pt x="12159" y="4419"/>
                  <a:pt x="12109" y="4293"/>
                </a:cubicBezTo>
                <a:lnTo>
                  <a:pt x="11953" y="3931"/>
                </a:lnTo>
                <a:cubicBezTo>
                  <a:pt x="11900" y="3820"/>
                  <a:pt x="11846" y="3709"/>
                  <a:pt x="11793" y="3598"/>
                </a:cubicBezTo>
                <a:lnTo>
                  <a:pt x="11629" y="3290"/>
                </a:lnTo>
                <a:cubicBezTo>
                  <a:pt x="11573" y="3192"/>
                  <a:pt x="11518" y="3094"/>
                  <a:pt x="11462" y="2996"/>
                </a:cubicBezTo>
                <a:lnTo>
                  <a:pt x="11291" y="2734"/>
                </a:lnTo>
                <a:lnTo>
                  <a:pt x="11119" y="2494"/>
                </a:lnTo>
                <a:cubicBezTo>
                  <a:pt x="11061" y="2419"/>
                  <a:pt x="11002" y="2345"/>
                  <a:pt x="10944" y="2270"/>
                </a:cubicBezTo>
                <a:lnTo>
                  <a:pt x="10767" y="2069"/>
                </a:lnTo>
                <a:lnTo>
                  <a:pt x="10590" y="1884"/>
                </a:lnTo>
                <a:lnTo>
                  <a:pt x="10411" y="1714"/>
                </a:lnTo>
                <a:lnTo>
                  <a:pt x="10232" y="1575"/>
                </a:lnTo>
                <a:lnTo>
                  <a:pt x="10053" y="1444"/>
                </a:lnTo>
                <a:lnTo>
                  <a:pt x="9873" y="1336"/>
                </a:lnTo>
                <a:lnTo>
                  <a:pt x="9695" y="1236"/>
                </a:lnTo>
                <a:lnTo>
                  <a:pt x="9518" y="1158"/>
                </a:lnTo>
                <a:lnTo>
                  <a:pt x="9343" y="1089"/>
                </a:lnTo>
                <a:lnTo>
                  <a:pt x="9170" y="1035"/>
                </a:lnTo>
                <a:lnTo>
                  <a:pt x="8999" y="996"/>
                </a:lnTo>
                <a:lnTo>
                  <a:pt x="8830" y="973"/>
                </a:lnTo>
                <a:lnTo>
                  <a:pt x="8666" y="965"/>
                </a:lnTo>
                <a:lnTo>
                  <a:pt x="8504" y="958"/>
                </a:lnTo>
                <a:lnTo>
                  <a:pt x="4" y="994"/>
                </a:lnTo>
                <a:cubicBezTo>
                  <a:pt x="-4" y="699"/>
                  <a:pt x="8" y="295"/>
                  <a:pt x="0" y="0"/>
                </a:cubicBezTo>
                <a:lnTo>
                  <a:pt x="13427" y="0"/>
                </a:lnTo>
                <a:cubicBezTo>
                  <a:pt x="13427" y="3333"/>
                  <a:pt x="13428" y="6667"/>
                  <a:pt x="13428" y="10000"/>
                </a:cubicBezTo>
                <a:close/>
              </a:path>
            </a:pathLst>
          </a:custGeom>
          <a:solidFill>
            <a:srgbClr val="662B85"/>
          </a:solidFill>
          <a:ln>
            <a:noFill/>
          </a:ln>
        </p:spPr>
        <p:txBody>
          <a:bodyPr/>
          <a:lstStyle/>
          <a:p>
            <a:pPr>
              <a:defRPr/>
            </a:pPr>
            <a:endParaRPr lang="de-DE" sz="24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a:spcBef>
          <a:spcPts val="0"/>
        </a:spcBef>
        <a:spcAft>
          <a:spcPts val="0"/>
        </a:spcAft>
        <a:defRPr sz="3600">
          <a:solidFill>
            <a:schemeClr val="tx2"/>
          </a:solidFill>
          <a:latin typeface="Aptos" panose="020B0004020202020204" pitchFamily="34" charset="0"/>
          <a:ea typeface="+mj-ea"/>
          <a:cs typeface="+mj-cs"/>
        </a:defRPr>
      </a:lvl1pPr>
      <a:lvl2pPr algn="l">
        <a:spcBef>
          <a:spcPts val="0"/>
        </a:spcBef>
        <a:spcAft>
          <a:spcPts val="0"/>
        </a:spcAft>
        <a:defRPr sz="3600">
          <a:solidFill>
            <a:schemeClr val="tx2"/>
          </a:solidFill>
          <a:latin typeface="Arial"/>
        </a:defRPr>
      </a:lvl2pPr>
      <a:lvl3pPr algn="l">
        <a:spcBef>
          <a:spcPts val="0"/>
        </a:spcBef>
        <a:spcAft>
          <a:spcPts val="0"/>
        </a:spcAft>
        <a:defRPr sz="3600">
          <a:solidFill>
            <a:schemeClr val="tx2"/>
          </a:solidFill>
          <a:latin typeface="Arial"/>
        </a:defRPr>
      </a:lvl3pPr>
      <a:lvl4pPr algn="l">
        <a:spcBef>
          <a:spcPts val="0"/>
        </a:spcBef>
        <a:spcAft>
          <a:spcPts val="0"/>
        </a:spcAft>
        <a:defRPr sz="3600">
          <a:solidFill>
            <a:schemeClr val="tx2"/>
          </a:solidFill>
          <a:latin typeface="Arial"/>
        </a:defRPr>
      </a:lvl4pPr>
      <a:lvl5pPr algn="l">
        <a:spcBef>
          <a:spcPts val="0"/>
        </a:spcBef>
        <a:spcAft>
          <a:spcPts val="0"/>
        </a:spcAft>
        <a:defRPr sz="3600">
          <a:solidFill>
            <a:schemeClr val="tx2"/>
          </a:solidFill>
          <a:latin typeface="Arial"/>
        </a:defRPr>
      </a:lvl5pPr>
      <a:lvl6pPr marL="457200" algn="l">
        <a:spcBef>
          <a:spcPts val="0"/>
        </a:spcBef>
        <a:spcAft>
          <a:spcPts val="0"/>
        </a:spcAft>
        <a:defRPr sz="3600">
          <a:solidFill>
            <a:schemeClr val="tx2"/>
          </a:solidFill>
          <a:latin typeface="Arial"/>
        </a:defRPr>
      </a:lvl6pPr>
      <a:lvl7pPr marL="914400" algn="l">
        <a:spcBef>
          <a:spcPts val="0"/>
        </a:spcBef>
        <a:spcAft>
          <a:spcPts val="0"/>
        </a:spcAft>
        <a:defRPr sz="3600">
          <a:solidFill>
            <a:schemeClr val="tx2"/>
          </a:solidFill>
          <a:latin typeface="Arial"/>
        </a:defRPr>
      </a:lvl7pPr>
      <a:lvl8pPr marL="1371600" algn="l">
        <a:spcBef>
          <a:spcPts val="0"/>
        </a:spcBef>
        <a:spcAft>
          <a:spcPts val="0"/>
        </a:spcAft>
        <a:defRPr sz="3600">
          <a:solidFill>
            <a:schemeClr val="tx2"/>
          </a:solidFill>
          <a:latin typeface="Arial"/>
        </a:defRPr>
      </a:lvl8pPr>
      <a:lvl9pPr marL="1828800" algn="l">
        <a:spcBef>
          <a:spcPts val="0"/>
        </a:spcBef>
        <a:spcAft>
          <a:spcPts val="0"/>
        </a:spcAft>
        <a:defRPr sz="3600">
          <a:solidFill>
            <a:schemeClr val="tx2"/>
          </a:solidFill>
          <a:latin typeface="Arial"/>
        </a:defRPr>
      </a:lvl9pPr>
    </p:titleStyle>
    <p:bodyStyle>
      <a:lvl1pPr marL="342900" indent="-342900" algn="l">
        <a:spcBef>
          <a:spcPts val="0"/>
        </a:spcBef>
        <a:spcAft>
          <a:spcPts val="0"/>
        </a:spcAft>
        <a:buChar char="•"/>
        <a:defRPr sz="3200">
          <a:solidFill>
            <a:schemeClr val="tx1"/>
          </a:solidFill>
          <a:latin typeface="Aptos" panose="020B0004020202020204" pitchFamily="34" charset="0"/>
          <a:ea typeface="+mn-ea"/>
          <a:cs typeface="+mn-cs"/>
        </a:defRPr>
      </a:lvl1pPr>
      <a:lvl2pPr marL="742950" indent="-285750" algn="l">
        <a:spcBef>
          <a:spcPts val="0"/>
        </a:spcBef>
        <a:spcAft>
          <a:spcPts val="0"/>
        </a:spcAft>
        <a:buChar char="–"/>
        <a:defRPr sz="2800">
          <a:solidFill>
            <a:schemeClr val="tx1"/>
          </a:solidFill>
          <a:latin typeface="Aptos" panose="020B0004020202020204" pitchFamily="34" charset="0"/>
        </a:defRPr>
      </a:lvl2pPr>
      <a:lvl3pPr marL="1143000" indent="-228600" algn="l">
        <a:spcBef>
          <a:spcPts val="0"/>
        </a:spcBef>
        <a:spcAft>
          <a:spcPts val="0"/>
        </a:spcAft>
        <a:buChar char="•"/>
        <a:defRPr sz="2400">
          <a:solidFill>
            <a:schemeClr val="tx1"/>
          </a:solidFill>
          <a:latin typeface="Aptos" panose="020B0004020202020204" pitchFamily="34" charset="0"/>
        </a:defRPr>
      </a:lvl3pPr>
      <a:lvl4pPr marL="1600200" indent="-228600" algn="l">
        <a:spcBef>
          <a:spcPts val="0"/>
        </a:spcBef>
        <a:spcAft>
          <a:spcPts val="0"/>
        </a:spcAft>
        <a:buChar char="–"/>
        <a:defRPr sz="2000">
          <a:solidFill>
            <a:schemeClr val="tx1"/>
          </a:solidFill>
          <a:latin typeface="Aptos" panose="020B0004020202020204" pitchFamily="34" charset="0"/>
        </a:defRPr>
      </a:lvl4pPr>
      <a:lvl5pPr marL="2057400" indent="-228600" algn="l">
        <a:spcBef>
          <a:spcPts val="0"/>
        </a:spcBef>
        <a:spcAft>
          <a:spcPts val="0"/>
        </a:spcAft>
        <a:buChar char="»"/>
        <a:defRPr sz="1600">
          <a:solidFill>
            <a:schemeClr val="tx1"/>
          </a:solidFill>
          <a:latin typeface="Aptos" panose="020B0004020202020204" pitchFamily="34" charset="0"/>
        </a:defRPr>
      </a:lvl5pPr>
      <a:lvl6pPr marL="2514600" indent="-228600" algn="l">
        <a:spcBef>
          <a:spcPts val="0"/>
        </a:spcBef>
        <a:spcAft>
          <a:spcPts val="0"/>
        </a:spcAft>
        <a:buChar char="»"/>
        <a:defRPr sz="1600">
          <a:solidFill>
            <a:schemeClr val="tx1"/>
          </a:solidFill>
          <a:latin typeface="+mn-lt"/>
        </a:defRPr>
      </a:lvl6pPr>
      <a:lvl7pPr marL="2971800" indent="-228600" algn="l">
        <a:spcBef>
          <a:spcPts val="0"/>
        </a:spcBef>
        <a:spcAft>
          <a:spcPts val="0"/>
        </a:spcAft>
        <a:buChar char="»"/>
        <a:defRPr sz="1600">
          <a:solidFill>
            <a:schemeClr val="tx1"/>
          </a:solidFill>
          <a:latin typeface="+mn-lt"/>
        </a:defRPr>
      </a:lvl7pPr>
      <a:lvl8pPr marL="3429000" indent="-228600" algn="l">
        <a:spcBef>
          <a:spcPts val="0"/>
        </a:spcBef>
        <a:spcAft>
          <a:spcPts val="0"/>
        </a:spcAft>
        <a:buChar char="»"/>
        <a:defRPr sz="1600">
          <a:solidFill>
            <a:schemeClr val="tx1"/>
          </a:solidFill>
          <a:latin typeface="+mn-lt"/>
        </a:defRPr>
      </a:lvl8pPr>
      <a:lvl9pPr marL="3886200" indent="-228600" algn="l">
        <a:spcBef>
          <a:spcPts val="0"/>
        </a:spcBef>
        <a:spcAft>
          <a:spcPts val="0"/>
        </a:spcAft>
        <a:buChar char="»"/>
        <a:defRPr sz="1600">
          <a:solidFill>
            <a:schemeClr val="tx1"/>
          </a:solidFill>
          <a:latin typeface="+mn-lt"/>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bdew.de/media/documents/2026_07_22_BDEW-Stellungnahme_RefE_Netzanschlusspaket_oA_1_6p90ZBk.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vnbdigital.de/service/reg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mailto:henri.schmitz@germanwatch.or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kefm.dk/Media/639183149168897728/Politisk%20forstelse%20om%20en%20akutplan%20for%20elnettet.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dserver.bundestag.de/btd/21/077/2107734.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1B8139-1DFA-7FFA-AC90-CD9BEA83CF11}"/>
              </a:ext>
            </a:extLst>
          </p:cNvPr>
          <p:cNvSpPr>
            <a:spLocks noGrp="1"/>
          </p:cNvSpPr>
          <p:nvPr>
            <p:ph type="ctrTitle"/>
          </p:nvPr>
        </p:nvSpPr>
        <p:spPr>
          <a:xfrm>
            <a:off x="914400" y="2132856"/>
            <a:ext cx="10654208" cy="1470024"/>
          </a:xfrm>
        </p:spPr>
        <p:txBody>
          <a:bodyPr anchor="b"/>
          <a:lstStyle/>
          <a:p>
            <a:r>
              <a:rPr lang="de-DE" b="1" dirty="0">
                <a:latin typeface="Aptos" panose="020B0004020202020204" pitchFamily="34" charset="0"/>
              </a:rPr>
              <a:t>Priorisierung von Netzanschlüssen energiewendetauglich gestalten</a:t>
            </a:r>
          </a:p>
        </p:txBody>
      </p:sp>
      <p:sp>
        <p:nvSpPr>
          <p:cNvPr id="3" name="Untertitel 2">
            <a:extLst>
              <a:ext uri="{FF2B5EF4-FFF2-40B4-BE49-F238E27FC236}">
                <a16:creationId xmlns:a16="http://schemas.microsoft.com/office/drawing/2014/main" id="{466AAE1B-EA6E-DA9F-7880-53356655DC80}"/>
              </a:ext>
            </a:extLst>
          </p:cNvPr>
          <p:cNvSpPr>
            <a:spLocks noGrp="1"/>
          </p:cNvSpPr>
          <p:nvPr>
            <p:ph type="subTitle" idx="1"/>
          </p:nvPr>
        </p:nvSpPr>
        <p:spPr>
          <a:xfrm>
            <a:off x="914400" y="3886200"/>
            <a:ext cx="10654208" cy="1752599"/>
          </a:xfrm>
        </p:spPr>
        <p:txBody>
          <a:bodyPr/>
          <a:lstStyle/>
          <a:p>
            <a:pPr algn="l">
              <a:spcAft>
                <a:spcPts val="600"/>
              </a:spcAft>
            </a:pPr>
            <a:r>
              <a:rPr lang="de-DE" sz="1800" i="1" dirty="0">
                <a:latin typeface="Aptos" panose="020B0004020202020204" pitchFamily="34" charset="0"/>
              </a:rPr>
              <a:t>Vordenkwerk Industrietransformation zur Priorisierung von Netzanschlüssen am 03. September 2026 </a:t>
            </a:r>
            <a:r>
              <a:rPr lang="de-DE" sz="1800" b="1" i="1" dirty="0">
                <a:latin typeface="Aptos" panose="020B0004020202020204" pitchFamily="34" charset="0"/>
              </a:rPr>
              <a:t>Henri Schmitz</a:t>
            </a:r>
            <a:r>
              <a:rPr lang="de-DE" sz="1800" i="1" dirty="0">
                <a:latin typeface="Aptos" panose="020B0004020202020204" pitchFamily="34" charset="0"/>
              </a:rPr>
              <a:t>, Referent für Energiepolitik, Germanwatch e.V.</a:t>
            </a:r>
          </a:p>
        </p:txBody>
      </p:sp>
      <p:cxnSp>
        <p:nvCxnSpPr>
          <p:cNvPr id="5" name="Gerader Verbinder 4">
            <a:extLst>
              <a:ext uri="{FF2B5EF4-FFF2-40B4-BE49-F238E27FC236}">
                <a16:creationId xmlns:a16="http://schemas.microsoft.com/office/drawing/2014/main" id="{226C4261-59F4-9B6D-FB00-9CD7B4A02212}"/>
              </a:ext>
            </a:extLst>
          </p:cNvPr>
          <p:cNvCxnSpPr/>
          <p:nvPr/>
        </p:nvCxnSpPr>
        <p:spPr bwMode="auto">
          <a:xfrm>
            <a:off x="914400" y="3717032"/>
            <a:ext cx="10654208" cy="0"/>
          </a:xfrm>
          <a:prstGeom prst="line">
            <a:avLst/>
          </a:prstGeom>
          <a:solidFill>
            <a:schemeClr val="accent1"/>
          </a:solidFill>
          <a:ln w="28575" cap="flat" cmpd="sng" algn="ctr">
            <a:solidFill>
              <a:schemeClr val="tx1"/>
            </a:solidFill>
            <a:prstDash val="solid"/>
            <a:round/>
            <a:headEnd type="none" w="med" len="med"/>
            <a:tailEnd type="none" w="med" len="med"/>
          </a:ln>
        </p:spPr>
      </p:cxnSp>
    </p:spTree>
    <p:extLst>
      <p:ext uri="{BB962C8B-B14F-4D97-AF65-F5344CB8AC3E}">
        <p14:creationId xmlns:p14="http://schemas.microsoft.com/office/powerpoint/2010/main" val="1854363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3B56-3EC1-4E5B-17F8-D933F7CF5307}"/>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9343731-5D6C-3107-5D46-56E13C3BD43D}"/>
              </a:ext>
            </a:extLst>
          </p:cNvPr>
          <p:cNvSpPr>
            <a:spLocks noGrp="1"/>
          </p:cNvSpPr>
          <p:nvPr>
            <p:ph sz="half" idx="1"/>
          </p:nvPr>
        </p:nvSpPr>
        <p:spPr>
          <a:xfrm>
            <a:off x="330680" y="1268760"/>
            <a:ext cx="7781544" cy="4896544"/>
          </a:xfrm>
        </p:spPr>
        <p:txBody>
          <a:bodyPr/>
          <a:lstStyle/>
          <a:p>
            <a:pPr marL="457200" indent="-457200">
              <a:lnSpc>
                <a:spcPts val="2500"/>
              </a:lnSpc>
              <a:spcAft>
                <a:spcPts val="600"/>
              </a:spcAft>
              <a:buFont typeface="+mj-lt"/>
              <a:buAutoNum type="arabicPeriod"/>
            </a:pPr>
            <a:r>
              <a:rPr lang="de-DE" sz="2400" b="1" dirty="0">
                <a:latin typeface="Aptos" panose="020B0004020202020204" pitchFamily="34" charset="0"/>
              </a:rPr>
              <a:t>Grundsätzliche Überlegungen </a:t>
            </a:r>
          </a:p>
          <a:p>
            <a:pPr marL="457200" indent="-457200">
              <a:lnSpc>
                <a:spcPts val="2500"/>
              </a:lnSpc>
              <a:spcAft>
                <a:spcPts val="600"/>
              </a:spcAft>
              <a:buFont typeface="+mj-lt"/>
              <a:buAutoNum type="arabicPeriod"/>
            </a:pPr>
            <a:r>
              <a:rPr lang="de-DE" sz="2400" b="1" dirty="0">
                <a:latin typeface="Aptos" panose="020B0004020202020204" pitchFamily="34" charset="0"/>
              </a:rPr>
              <a:t>Einbettung ins Netzanschlussverfahren</a:t>
            </a:r>
          </a:p>
          <a:p>
            <a:pPr marL="457200" indent="-457200">
              <a:lnSpc>
                <a:spcPts val="2500"/>
              </a:lnSpc>
              <a:spcAft>
                <a:spcPts val="600"/>
              </a:spcAft>
              <a:buFont typeface="+mj-lt"/>
              <a:buAutoNum type="arabicPeriod"/>
            </a:pPr>
            <a:r>
              <a:rPr lang="de-DE" sz="2400" b="1" dirty="0">
                <a:latin typeface="Aptos" panose="020B0004020202020204" pitchFamily="34" charset="0"/>
              </a:rPr>
              <a:t>Anwendungsbereich, Kriterien, Reservierung </a:t>
            </a:r>
          </a:p>
          <a:p>
            <a:pPr marL="457200" indent="-457200">
              <a:lnSpc>
                <a:spcPts val="2500"/>
              </a:lnSpc>
              <a:spcAft>
                <a:spcPts val="600"/>
              </a:spcAft>
              <a:buFont typeface="+mj-lt"/>
              <a:buAutoNum type="arabicPeriod"/>
            </a:pPr>
            <a:r>
              <a:rPr lang="de-DE" sz="2400" b="1" dirty="0">
                <a:latin typeface="Aptos" panose="020B0004020202020204" pitchFamily="34" charset="0"/>
              </a:rPr>
              <a:t>Bedingungen strategischer Priorisierung</a:t>
            </a:r>
          </a:p>
          <a:p>
            <a:pPr marL="457200" indent="-457200">
              <a:lnSpc>
                <a:spcPts val="2500"/>
              </a:lnSpc>
              <a:spcAft>
                <a:spcPts val="600"/>
              </a:spcAft>
              <a:buFont typeface="+mj-lt"/>
              <a:buAutoNum type="arabicPeriod"/>
            </a:pPr>
            <a:r>
              <a:rPr lang="de-DE" sz="2400" b="1" dirty="0">
                <a:latin typeface="Aptos" panose="020B0004020202020204" pitchFamily="34" charset="0"/>
              </a:rPr>
              <a:t>Anpassungen im Netzpaket</a:t>
            </a:r>
          </a:p>
          <a:p>
            <a:pPr marL="457200" indent="-457200">
              <a:lnSpc>
                <a:spcPts val="2500"/>
              </a:lnSpc>
              <a:spcAft>
                <a:spcPts val="600"/>
              </a:spcAft>
              <a:buFont typeface="+mj-lt"/>
              <a:buAutoNum type="arabicPeriod"/>
            </a:pPr>
            <a:endParaRPr lang="de-DE" sz="2400" b="1" dirty="0">
              <a:latin typeface="Aptos" panose="020B0004020202020204" pitchFamily="34" charset="0"/>
            </a:endParaRPr>
          </a:p>
          <a:p>
            <a:pPr marL="457200" indent="-457200">
              <a:lnSpc>
                <a:spcPts val="2500"/>
              </a:lnSpc>
              <a:spcAft>
                <a:spcPts val="600"/>
              </a:spcAft>
              <a:buFont typeface="+mj-lt"/>
              <a:buAutoNum type="arabicPeriod"/>
            </a:pPr>
            <a:endParaRPr lang="de-DE" sz="2400" b="1" dirty="0">
              <a:latin typeface="Aptos" panose="020B0004020202020204" pitchFamily="34" charset="0"/>
            </a:endParaRPr>
          </a:p>
        </p:txBody>
      </p:sp>
      <p:sp>
        <p:nvSpPr>
          <p:cNvPr id="5" name="Textfeld 4">
            <a:extLst>
              <a:ext uri="{FF2B5EF4-FFF2-40B4-BE49-F238E27FC236}">
                <a16:creationId xmlns:a16="http://schemas.microsoft.com/office/drawing/2014/main" id="{6F06055A-6EA4-D6C4-2D3B-5A15257C7C92}"/>
              </a:ext>
            </a:extLst>
          </p:cNvPr>
          <p:cNvSpPr txBox="1"/>
          <p:nvPr/>
        </p:nvSpPr>
        <p:spPr bwMode="auto">
          <a:xfrm>
            <a:off x="330680" y="400923"/>
            <a:ext cx="9509735" cy="584775"/>
          </a:xfrm>
          <a:prstGeom prst="rect">
            <a:avLst/>
          </a:prstGeom>
          <a:noFill/>
        </p:spPr>
        <p:txBody>
          <a:bodyPr wrap="square" rtlCol="0">
            <a:spAutoFit/>
          </a:bodyPr>
          <a:lstStyle/>
          <a:p>
            <a:r>
              <a:rPr lang="de-DE" sz="3200" b="1" dirty="0" err="1">
                <a:latin typeface="Aptos" panose="020B0004020202020204" pitchFamily="34" charset="0"/>
              </a:rPr>
              <a:t>Agendapunkte</a:t>
            </a:r>
            <a:r>
              <a:rPr lang="de-DE" sz="3200" b="1" dirty="0">
                <a:latin typeface="Aptos" panose="020B0004020202020204" pitchFamily="34" charset="0"/>
              </a:rPr>
              <a:t> </a:t>
            </a:r>
          </a:p>
        </p:txBody>
      </p:sp>
    </p:spTree>
    <p:extLst>
      <p:ext uri="{BB962C8B-B14F-4D97-AF65-F5344CB8AC3E}">
        <p14:creationId xmlns:p14="http://schemas.microsoft.com/office/powerpoint/2010/main" val="406703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FCAB4-8B52-5485-F2D1-C4D447F9CE13}"/>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81DE9DD-082C-9446-6F06-10B7B8AE42F6}"/>
              </a:ext>
            </a:extLst>
          </p:cNvPr>
          <p:cNvSpPr>
            <a:spLocks noGrp="1"/>
          </p:cNvSpPr>
          <p:nvPr>
            <p:ph sz="half" idx="1"/>
          </p:nvPr>
        </p:nvSpPr>
        <p:spPr>
          <a:xfrm>
            <a:off x="330679" y="1628800"/>
            <a:ext cx="6786101" cy="4536503"/>
          </a:xfrm>
          <a:noFill/>
          <a:ln>
            <a:noFill/>
          </a:ln>
        </p:spPr>
        <p:txBody>
          <a:bodyPr vert="horz" wrap="square" lIns="91440" tIns="45720" rIns="91440" bIns="45720" numCol="1" anchor="ctr" anchorCtr="0" compatLnSpc="1">
            <a:prstTxWarp prst="textNoShape">
              <a:avLst/>
            </a:prstTxWarp>
          </a:bodyPr>
          <a:lstStyle/>
          <a:p>
            <a:pPr>
              <a:lnSpc>
                <a:spcPts val="2200"/>
              </a:lnSpc>
              <a:spcAft>
                <a:spcPts val="1000"/>
              </a:spcAft>
            </a:pPr>
            <a:r>
              <a:rPr lang="de-DE" sz="1600" b="1" dirty="0">
                <a:latin typeface="Aptos" panose="020B0004020202020204" pitchFamily="34" charset="0"/>
              </a:rPr>
              <a:t>Langfristig</a:t>
            </a:r>
            <a:r>
              <a:rPr lang="de-DE" sz="1600" dirty="0">
                <a:latin typeface="Aptos" panose="020B0004020202020204" pitchFamily="34" charset="0"/>
              </a:rPr>
              <a:t> braucht es für eine erfolgreiche Energiewende in großem Umfang </a:t>
            </a:r>
            <a:r>
              <a:rPr lang="de-DE" sz="1600" b="1" dirty="0">
                <a:latin typeface="Aptos" panose="020B0004020202020204" pitchFamily="34" charset="0"/>
              </a:rPr>
              <a:t>physischen Netzausbau</a:t>
            </a:r>
            <a:r>
              <a:rPr lang="de-DE" sz="1600" dirty="0">
                <a:latin typeface="Aptos" panose="020B0004020202020204" pitchFamily="34" charset="0"/>
              </a:rPr>
              <a:t>.</a:t>
            </a:r>
          </a:p>
          <a:p>
            <a:pPr>
              <a:lnSpc>
                <a:spcPts val="2200"/>
              </a:lnSpc>
              <a:spcAft>
                <a:spcPts val="1000"/>
              </a:spcAft>
            </a:pPr>
            <a:r>
              <a:rPr lang="de-DE" sz="1600" dirty="0">
                <a:latin typeface="Aptos" panose="020B0004020202020204" pitchFamily="34" charset="0"/>
              </a:rPr>
              <a:t>Dieser sollte </a:t>
            </a:r>
            <a:r>
              <a:rPr lang="de-DE" sz="1600" b="1" dirty="0">
                <a:latin typeface="Aptos" panose="020B0004020202020204" pitchFamily="34" charset="0"/>
              </a:rPr>
              <a:t>möglichst effizient und zügig </a:t>
            </a:r>
            <a:r>
              <a:rPr lang="de-DE" sz="1600" dirty="0">
                <a:latin typeface="Aptos" panose="020B0004020202020204" pitchFamily="34" charset="0"/>
              </a:rPr>
              <a:t>erfolgen, auf Basis einer </a:t>
            </a:r>
            <a:r>
              <a:rPr lang="de-DE" sz="1600" b="1" dirty="0">
                <a:latin typeface="Aptos" panose="020B0004020202020204" pitchFamily="34" charset="0"/>
              </a:rPr>
              <a:t>vorausschauenden und integrierten Planung</a:t>
            </a:r>
            <a:r>
              <a:rPr lang="de-DE" sz="1600" dirty="0">
                <a:latin typeface="Aptos" panose="020B0004020202020204" pitchFamily="34" charset="0"/>
              </a:rPr>
              <a:t>.</a:t>
            </a:r>
          </a:p>
          <a:p>
            <a:pPr>
              <a:lnSpc>
                <a:spcPts val="2200"/>
              </a:lnSpc>
              <a:spcAft>
                <a:spcPts val="1000"/>
              </a:spcAft>
            </a:pPr>
            <a:r>
              <a:rPr lang="de-DE" sz="1600" b="1" dirty="0">
                <a:latin typeface="Aptos" panose="020B0004020202020204" pitchFamily="34" charset="0"/>
              </a:rPr>
              <a:t>Kurz- und mittelfristig </a:t>
            </a:r>
            <a:r>
              <a:rPr lang="de-DE" sz="1600" dirty="0">
                <a:latin typeface="Aptos" panose="020B0004020202020204" pitchFamily="34" charset="0"/>
              </a:rPr>
              <a:t>braucht es jedoch Maßnahmen, </a:t>
            </a:r>
            <a:r>
              <a:rPr lang="de-DE" sz="1600" b="1" dirty="0">
                <a:latin typeface="Aptos" panose="020B0004020202020204" pitchFamily="34" charset="0"/>
              </a:rPr>
              <a:t>um knappe Netzanschlüsse </a:t>
            </a:r>
            <a:r>
              <a:rPr lang="de-DE" sz="1600" dirty="0">
                <a:latin typeface="Aptos" panose="020B0004020202020204" pitchFamily="34" charset="0"/>
              </a:rPr>
              <a:t>im Sinne der Wettbewerbsfähigkeit und des Klimaschutzes </a:t>
            </a:r>
            <a:r>
              <a:rPr lang="de-DE" sz="1600" b="1" dirty="0">
                <a:latin typeface="Aptos" panose="020B0004020202020204" pitchFamily="34" charset="0"/>
              </a:rPr>
              <a:t>effizient zu vergeben</a:t>
            </a:r>
            <a:r>
              <a:rPr lang="de-DE" sz="1600" dirty="0">
                <a:latin typeface="Aptos" panose="020B0004020202020204" pitchFamily="34" charset="0"/>
              </a:rPr>
              <a:t>.</a:t>
            </a:r>
          </a:p>
          <a:p>
            <a:pPr>
              <a:lnSpc>
                <a:spcPts val="2200"/>
              </a:lnSpc>
              <a:spcAft>
                <a:spcPts val="1000"/>
              </a:spcAft>
            </a:pPr>
            <a:r>
              <a:rPr lang="de-DE" sz="1600" dirty="0">
                <a:latin typeface="Aptos" panose="020B0004020202020204" pitchFamily="34" charset="0"/>
              </a:rPr>
              <a:t>Andernfalls verzögern sich </a:t>
            </a:r>
            <a:r>
              <a:rPr lang="de-DE" sz="1600" b="1" dirty="0">
                <a:latin typeface="Aptos" panose="020B0004020202020204" pitchFamily="34" charset="0"/>
              </a:rPr>
              <a:t>Investitionen in die Dekarbonisierung</a:t>
            </a:r>
            <a:r>
              <a:rPr lang="de-DE" sz="1600" dirty="0">
                <a:latin typeface="Aptos" panose="020B0004020202020204" pitchFamily="34" charset="0"/>
              </a:rPr>
              <a:t>. </a:t>
            </a:r>
          </a:p>
          <a:p>
            <a:pPr>
              <a:lnSpc>
                <a:spcPts val="2200"/>
              </a:lnSpc>
              <a:spcAft>
                <a:spcPts val="1000"/>
              </a:spcAft>
            </a:pPr>
            <a:r>
              <a:rPr lang="de-DE" sz="1600" dirty="0">
                <a:latin typeface="Aptos" panose="020B0004020202020204" pitchFamily="34" charset="0"/>
              </a:rPr>
              <a:t>Ein </a:t>
            </a:r>
            <a:r>
              <a:rPr lang="de-DE" sz="1600" b="1" dirty="0">
                <a:latin typeface="Aptos" panose="020B0004020202020204" pitchFamily="34" charset="0"/>
              </a:rPr>
              <a:t>Priorisierungsverfahren</a:t>
            </a:r>
            <a:r>
              <a:rPr lang="de-DE" sz="1600" dirty="0">
                <a:latin typeface="Aptos" panose="020B0004020202020204" pitchFamily="34" charset="0"/>
              </a:rPr>
              <a:t> kann (im Tandem mit weiteren Lösungen) eine </a:t>
            </a:r>
            <a:r>
              <a:rPr lang="de-DE" sz="1600" b="1" dirty="0">
                <a:latin typeface="Aptos" panose="020B0004020202020204" pitchFamily="34" charset="0"/>
              </a:rPr>
              <a:t>Übergangslösung</a:t>
            </a:r>
            <a:r>
              <a:rPr lang="de-DE" sz="1600" dirty="0">
                <a:latin typeface="Aptos" panose="020B0004020202020204" pitchFamily="34" charset="0"/>
              </a:rPr>
              <a:t> darstellen, bis der Netzausbau erfolgt ist. </a:t>
            </a:r>
          </a:p>
          <a:p>
            <a:pPr>
              <a:lnSpc>
                <a:spcPts val="2200"/>
              </a:lnSpc>
              <a:spcAft>
                <a:spcPts val="1000"/>
              </a:spcAft>
            </a:pPr>
            <a:r>
              <a:rPr lang="de-DE" sz="1600" dirty="0">
                <a:latin typeface="Aptos" panose="020B0004020202020204" pitchFamily="34" charset="0"/>
              </a:rPr>
              <a:t>Jedes Verfahren muss </a:t>
            </a:r>
            <a:r>
              <a:rPr lang="de-DE" sz="1600" b="1" dirty="0">
                <a:latin typeface="Aptos" panose="020B0004020202020204" pitchFamily="34" charset="0"/>
              </a:rPr>
              <a:t>diskriminierungsfrei, transparent und nach objektiven Kriterien </a:t>
            </a:r>
            <a:r>
              <a:rPr lang="de-DE" sz="1600" dirty="0">
                <a:latin typeface="Aptos" panose="020B0004020202020204" pitchFamily="34" charset="0"/>
              </a:rPr>
              <a:t>den Netzanschluss ermöglichen – sonst drohen Klagen und weitere Verzögerungen. </a:t>
            </a:r>
          </a:p>
        </p:txBody>
      </p:sp>
      <p:sp>
        <p:nvSpPr>
          <p:cNvPr id="5" name="Textfeld 4">
            <a:extLst>
              <a:ext uri="{FF2B5EF4-FFF2-40B4-BE49-F238E27FC236}">
                <a16:creationId xmlns:a16="http://schemas.microsoft.com/office/drawing/2014/main" id="{D85C8247-C77C-B42F-A645-B5E531AD81B1}"/>
              </a:ext>
            </a:extLst>
          </p:cNvPr>
          <p:cNvSpPr txBox="1"/>
          <p:nvPr/>
        </p:nvSpPr>
        <p:spPr bwMode="auto">
          <a:xfrm>
            <a:off x="330680" y="400923"/>
            <a:ext cx="9509735" cy="1077218"/>
          </a:xfrm>
          <a:prstGeom prst="rect">
            <a:avLst/>
          </a:prstGeom>
          <a:noFill/>
        </p:spPr>
        <p:txBody>
          <a:bodyPr wrap="square" rtlCol="0">
            <a:spAutoFit/>
          </a:bodyPr>
          <a:lstStyle/>
          <a:p>
            <a:r>
              <a:rPr lang="de-DE" sz="3200" b="1" dirty="0">
                <a:latin typeface="Aptos" panose="020B0004020202020204" pitchFamily="34" charset="0"/>
              </a:rPr>
              <a:t>Ein Priorisierungsverfahren darf keine Dauerlösung für den Netzanschluss sein</a:t>
            </a:r>
          </a:p>
        </p:txBody>
      </p:sp>
      <p:grpSp>
        <p:nvGrpSpPr>
          <p:cNvPr id="31" name="Gruppieren 30">
            <a:extLst>
              <a:ext uri="{FF2B5EF4-FFF2-40B4-BE49-F238E27FC236}">
                <a16:creationId xmlns:a16="http://schemas.microsoft.com/office/drawing/2014/main" id="{C159852B-5DE4-641F-9A7B-5B59A133DFF1}"/>
              </a:ext>
            </a:extLst>
          </p:cNvPr>
          <p:cNvGrpSpPr/>
          <p:nvPr/>
        </p:nvGrpSpPr>
        <p:grpSpPr>
          <a:xfrm>
            <a:off x="7455511" y="2642374"/>
            <a:ext cx="3104985" cy="2509353"/>
            <a:chOff x="8541039" y="2489620"/>
            <a:chExt cx="2888961" cy="2210396"/>
          </a:xfrm>
        </p:grpSpPr>
        <p:cxnSp>
          <p:nvCxnSpPr>
            <p:cNvPr id="2" name="Achse Y">
              <a:extLst>
                <a:ext uri="{FF2B5EF4-FFF2-40B4-BE49-F238E27FC236}">
                  <a16:creationId xmlns:a16="http://schemas.microsoft.com/office/drawing/2014/main" id="{4514C33C-126F-7C04-AB7E-2572317E16D4}"/>
                </a:ext>
              </a:extLst>
            </p:cNvPr>
            <p:cNvCxnSpPr/>
            <p:nvPr/>
          </p:nvCxnSpPr>
          <p:spPr>
            <a:xfrm>
              <a:off x="8613648" y="2651760"/>
              <a:ext cx="0" cy="1490472"/>
            </a:xfrm>
            <a:prstGeom prst="line">
              <a:avLst/>
            </a:prstGeom>
            <a:ln w="9525">
              <a:solidFill>
                <a:srgbClr val="808080"/>
              </a:solidFill>
            </a:ln>
            <a:effectLst/>
          </p:spPr>
          <p:style>
            <a:lnRef idx="2">
              <a:schemeClr val="accent1"/>
            </a:lnRef>
            <a:fillRef idx="0">
              <a:schemeClr val="accent1"/>
            </a:fillRef>
            <a:effectRef idx="1">
              <a:schemeClr val="accent1"/>
            </a:effectRef>
            <a:fontRef idx="minor">
              <a:schemeClr val="tx1"/>
            </a:fontRef>
          </p:style>
        </p:cxnSp>
        <p:cxnSp>
          <p:nvCxnSpPr>
            <p:cNvPr id="4" name="Achse X">
              <a:extLst>
                <a:ext uri="{FF2B5EF4-FFF2-40B4-BE49-F238E27FC236}">
                  <a16:creationId xmlns:a16="http://schemas.microsoft.com/office/drawing/2014/main" id="{BBFAA9F9-B573-FCDB-973C-E178EEC09B16}"/>
                </a:ext>
              </a:extLst>
            </p:cNvPr>
            <p:cNvCxnSpPr/>
            <p:nvPr/>
          </p:nvCxnSpPr>
          <p:spPr>
            <a:xfrm>
              <a:off x="8613648" y="4142232"/>
              <a:ext cx="2816352" cy="0"/>
            </a:xfrm>
            <a:prstGeom prst="line">
              <a:avLst/>
            </a:prstGeom>
            <a:ln w="9525">
              <a:solidFill>
                <a:srgbClr val="808080"/>
              </a:solidFill>
            </a:ln>
            <a:effectLst/>
          </p:spPr>
          <p:style>
            <a:lnRef idx="2">
              <a:schemeClr val="accent1"/>
            </a:lnRef>
            <a:fillRef idx="0">
              <a:schemeClr val="accent1"/>
            </a:fillRef>
            <a:effectRef idx="1">
              <a:schemeClr val="accent1"/>
            </a:effectRef>
            <a:fontRef idx="minor">
              <a:schemeClr val="tx1"/>
            </a:fontRef>
          </p:style>
        </p:cxnSp>
        <p:sp>
          <p:nvSpPr>
            <p:cNvPr id="6" name="Achsentitel GW">
              <a:extLst>
                <a:ext uri="{FF2B5EF4-FFF2-40B4-BE49-F238E27FC236}">
                  <a16:creationId xmlns:a16="http://schemas.microsoft.com/office/drawing/2014/main" id="{10A1B92D-08B7-2558-65E6-3BD2CA30B2B0}"/>
                </a:ext>
              </a:extLst>
            </p:cNvPr>
            <p:cNvSpPr txBox="1"/>
            <p:nvPr/>
          </p:nvSpPr>
          <p:spPr>
            <a:xfrm>
              <a:off x="8541039" y="2489620"/>
              <a:ext cx="163506" cy="123111"/>
            </a:xfrm>
            <a:prstGeom prst="rect">
              <a:avLst/>
            </a:prstGeom>
            <a:noFill/>
          </p:spPr>
          <p:txBody>
            <a:bodyPr wrap="none" lIns="0" tIns="0" rIns="0" bIns="0" anchor="ctr">
              <a:spAutoFit/>
            </a:bodyPr>
            <a:lstStyle/>
            <a:p>
              <a:pPr algn="ctr"/>
              <a:r>
                <a:rPr sz="800" dirty="0">
                  <a:solidFill>
                    <a:srgbClr val="404040"/>
                  </a:solidFill>
                  <a:latin typeface="Aptos"/>
                </a:rPr>
                <a:t>GW</a:t>
              </a:r>
            </a:p>
          </p:txBody>
        </p:sp>
        <p:sp>
          <p:nvSpPr>
            <p:cNvPr id="7" name="t0 Bedarf angeschlossen">
              <a:extLst>
                <a:ext uri="{FF2B5EF4-FFF2-40B4-BE49-F238E27FC236}">
                  <a16:creationId xmlns:a16="http://schemas.microsoft.com/office/drawing/2014/main" id="{9B881356-821F-E93D-949C-842BB6579EF4}"/>
                </a:ext>
              </a:extLst>
            </p:cNvPr>
            <p:cNvSpPr/>
            <p:nvPr/>
          </p:nvSpPr>
          <p:spPr>
            <a:xfrm>
              <a:off x="8686800" y="3284984"/>
              <a:ext cx="329184" cy="857248"/>
            </a:xfrm>
            <a:prstGeom prst="rect">
              <a:avLst/>
            </a:prstGeom>
            <a:solidFill>
              <a:srgbClr val="00CC99"/>
            </a:solid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0 Bedarf depriorisiert">
              <a:extLst>
                <a:ext uri="{FF2B5EF4-FFF2-40B4-BE49-F238E27FC236}">
                  <a16:creationId xmlns:a16="http://schemas.microsoft.com/office/drawing/2014/main" id="{F921768B-804E-DCC5-4651-0EAB9B6968AD}"/>
                </a:ext>
              </a:extLst>
            </p:cNvPr>
            <p:cNvSpPr/>
            <p:nvPr/>
          </p:nvSpPr>
          <p:spPr>
            <a:xfrm>
              <a:off x="8686800" y="2900172"/>
              <a:ext cx="329184" cy="384812"/>
            </a:xfrm>
            <a:prstGeom prst="rect">
              <a:avLst/>
            </a:prstGeom>
            <a:pattFill prst="dkUpDiag">
              <a:fgClr>
                <a:srgbClr val="00CC99"/>
              </a:fgClr>
              <a:bgClr>
                <a:srgbClr val="FFFFFF"/>
              </a:bgClr>
            </a:patt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0 Kapazitaet">
              <a:extLst>
                <a:ext uri="{FF2B5EF4-FFF2-40B4-BE49-F238E27FC236}">
                  <a16:creationId xmlns:a16="http://schemas.microsoft.com/office/drawing/2014/main" id="{4AF2C5C8-3582-C907-338C-3365A139B54B}"/>
                </a:ext>
              </a:extLst>
            </p:cNvPr>
            <p:cNvSpPr/>
            <p:nvPr/>
          </p:nvSpPr>
          <p:spPr>
            <a:xfrm>
              <a:off x="9070848" y="3284984"/>
              <a:ext cx="329184" cy="857248"/>
            </a:xfrm>
            <a:prstGeom prst="rect">
              <a:avLst/>
            </a:prstGeom>
            <a:solidFill>
              <a:srgbClr val="E6FAF5"/>
            </a:solidFill>
            <a:ln w="15875">
              <a:solidFill>
                <a:srgbClr val="00CC9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1 Bedarf angeschlossen">
              <a:extLst>
                <a:ext uri="{FF2B5EF4-FFF2-40B4-BE49-F238E27FC236}">
                  <a16:creationId xmlns:a16="http://schemas.microsoft.com/office/drawing/2014/main" id="{642C9F0E-5A03-C6D7-5D7A-F5AD68FA1349}"/>
                </a:ext>
              </a:extLst>
            </p:cNvPr>
            <p:cNvSpPr/>
            <p:nvPr/>
          </p:nvSpPr>
          <p:spPr>
            <a:xfrm>
              <a:off x="9701784" y="3024378"/>
              <a:ext cx="329184" cy="1117854"/>
            </a:xfrm>
            <a:prstGeom prst="rect">
              <a:avLst/>
            </a:prstGeom>
            <a:solidFill>
              <a:srgbClr val="00CC99"/>
            </a:solid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1 Bedarf depriorisiert">
              <a:extLst>
                <a:ext uri="{FF2B5EF4-FFF2-40B4-BE49-F238E27FC236}">
                  <a16:creationId xmlns:a16="http://schemas.microsoft.com/office/drawing/2014/main" id="{9895594A-80BD-F6E0-B50C-FF622D5541C4}"/>
                </a:ext>
              </a:extLst>
            </p:cNvPr>
            <p:cNvSpPr/>
            <p:nvPr/>
          </p:nvSpPr>
          <p:spPr>
            <a:xfrm>
              <a:off x="9701784" y="2775966"/>
              <a:ext cx="329184" cy="248412"/>
            </a:xfrm>
            <a:prstGeom prst="rect">
              <a:avLst/>
            </a:prstGeom>
            <a:pattFill prst="dkUpDiag">
              <a:fgClr>
                <a:srgbClr val="00CC99"/>
              </a:fgClr>
              <a:bgClr>
                <a:srgbClr val="FFFFFF"/>
              </a:bgClr>
            </a:patt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1 Kapazitaet">
              <a:extLst>
                <a:ext uri="{FF2B5EF4-FFF2-40B4-BE49-F238E27FC236}">
                  <a16:creationId xmlns:a16="http://schemas.microsoft.com/office/drawing/2014/main" id="{EF3E93EE-AE83-D7A0-C02E-3B0D0F168AF5}"/>
                </a:ext>
              </a:extLst>
            </p:cNvPr>
            <p:cNvSpPr/>
            <p:nvPr/>
          </p:nvSpPr>
          <p:spPr>
            <a:xfrm>
              <a:off x="10085832" y="3024378"/>
              <a:ext cx="329184" cy="1117854"/>
            </a:xfrm>
            <a:prstGeom prst="rect">
              <a:avLst/>
            </a:prstGeom>
            <a:solidFill>
              <a:srgbClr val="E6FAF5"/>
            </a:solidFill>
            <a:ln w="15875">
              <a:solidFill>
                <a:srgbClr val="00CC9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1 aus Vorperiode">
              <a:extLst>
                <a:ext uri="{FF2B5EF4-FFF2-40B4-BE49-F238E27FC236}">
                  <a16:creationId xmlns:a16="http://schemas.microsoft.com/office/drawing/2014/main" id="{E19438C0-CC2C-85F2-7E50-98D07B62E126}"/>
                </a:ext>
              </a:extLst>
            </p:cNvPr>
            <p:cNvSpPr/>
            <p:nvPr/>
          </p:nvSpPr>
          <p:spPr>
            <a:xfrm>
              <a:off x="9729215" y="2900172"/>
              <a:ext cx="274320" cy="385200"/>
            </a:xfrm>
            <a:prstGeom prst="rect">
              <a:avLst/>
            </a:prstGeom>
            <a:noFill/>
            <a:ln w="12700">
              <a:solidFill>
                <a:srgbClr val="595959"/>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2 Bedarf angeschlossen">
              <a:extLst>
                <a:ext uri="{FF2B5EF4-FFF2-40B4-BE49-F238E27FC236}">
                  <a16:creationId xmlns:a16="http://schemas.microsoft.com/office/drawing/2014/main" id="{EBAB5753-4843-57ED-235B-D930C87BAF1C}"/>
                </a:ext>
              </a:extLst>
            </p:cNvPr>
            <p:cNvSpPr/>
            <p:nvPr/>
          </p:nvSpPr>
          <p:spPr>
            <a:xfrm>
              <a:off x="10716768" y="2651760"/>
              <a:ext cx="329184" cy="1490472"/>
            </a:xfrm>
            <a:prstGeom prst="rect">
              <a:avLst/>
            </a:prstGeom>
            <a:solidFill>
              <a:srgbClr val="00CC99"/>
            </a:solid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2 Kapazitaet">
              <a:extLst>
                <a:ext uri="{FF2B5EF4-FFF2-40B4-BE49-F238E27FC236}">
                  <a16:creationId xmlns:a16="http://schemas.microsoft.com/office/drawing/2014/main" id="{8FA8ED19-D71D-3066-EF90-CC652E28AE62}"/>
                </a:ext>
              </a:extLst>
            </p:cNvPr>
            <p:cNvSpPr/>
            <p:nvPr/>
          </p:nvSpPr>
          <p:spPr>
            <a:xfrm>
              <a:off x="11100816" y="2651760"/>
              <a:ext cx="329184" cy="1490472"/>
            </a:xfrm>
            <a:prstGeom prst="rect">
              <a:avLst/>
            </a:prstGeom>
            <a:solidFill>
              <a:srgbClr val="E6FAF5"/>
            </a:solidFill>
            <a:ln w="15875">
              <a:solidFill>
                <a:srgbClr val="00CC9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2 aus Vorperiode">
              <a:extLst>
                <a:ext uri="{FF2B5EF4-FFF2-40B4-BE49-F238E27FC236}">
                  <a16:creationId xmlns:a16="http://schemas.microsoft.com/office/drawing/2014/main" id="{2D20DE4E-79F2-F51F-9A01-A3821E21344A}"/>
                </a:ext>
              </a:extLst>
            </p:cNvPr>
            <p:cNvSpPr/>
            <p:nvPr/>
          </p:nvSpPr>
          <p:spPr>
            <a:xfrm>
              <a:off x="10744200" y="2655951"/>
              <a:ext cx="274320" cy="248400"/>
            </a:xfrm>
            <a:prstGeom prst="rect">
              <a:avLst/>
            </a:prstGeom>
            <a:noFill/>
            <a:ln w="12700">
              <a:solidFill>
                <a:srgbClr val="595959"/>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Verschiebung t0 zu t1">
              <a:extLst>
                <a:ext uri="{FF2B5EF4-FFF2-40B4-BE49-F238E27FC236}">
                  <a16:creationId xmlns:a16="http://schemas.microsoft.com/office/drawing/2014/main" id="{A0018FCD-963E-8C2F-1909-D16B4C5DB75B}"/>
                </a:ext>
              </a:extLst>
            </p:cNvPr>
            <p:cNvCxnSpPr/>
            <p:nvPr/>
          </p:nvCxnSpPr>
          <p:spPr>
            <a:xfrm>
              <a:off x="9034272" y="3148584"/>
              <a:ext cx="676656" cy="0"/>
            </a:xfrm>
            <a:prstGeom prst="line">
              <a:avLst/>
            </a:prstGeom>
            <a:ln w="12700">
              <a:solidFill>
                <a:srgbClr val="404040"/>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 name="Verschiebung t1 zu t2">
              <a:extLst>
                <a:ext uri="{FF2B5EF4-FFF2-40B4-BE49-F238E27FC236}">
                  <a16:creationId xmlns:a16="http://schemas.microsoft.com/office/drawing/2014/main" id="{E15E82F2-C32E-5D55-B2B0-8262D5CB0050}"/>
                </a:ext>
              </a:extLst>
            </p:cNvPr>
            <p:cNvCxnSpPr>
              <a:cxnSpLocks/>
            </p:cNvCxnSpPr>
            <p:nvPr/>
          </p:nvCxnSpPr>
          <p:spPr>
            <a:xfrm>
              <a:off x="10049256" y="2838069"/>
              <a:ext cx="694944" cy="4191"/>
            </a:xfrm>
            <a:prstGeom prst="line">
              <a:avLst/>
            </a:prstGeom>
            <a:ln w="12700">
              <a:solidFill>
                <a:srgbClr val="404040"/>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9" name="Label t₀">
              <a:extLst>
                <a:ext uri="{FF2B5EF4-FFF2-40B4-BE49-F238E27FC236}">
                  <a16:creationId xmlns:a16="http://schemas.microsoft.com/office/drawing/2014/main" id="{90B9417B-05BB-BC3C-32E0-730A8C7E37BA}"/>
                </a:ext>
              </a:extLst>
            </p:cNvPr>
            <p:cNvSpPr txBox="1"/>
            <p:nvPr/>
          </p:nvSpPr>
          <p:spPr>
            <a:xfrm>
              <a:off x="8686800" y="4169663"/>
              <a:ext cx="713232" cy="164592"/>
            </a:xfrm>
            <a:prstGeom prst="rect">
              <a:avLst/>
            </a:prstGeom>
            <a:noFill/>
          </p:spPr>
          <p:txBody>
            <a:bodyPr wrap="none" lIns="0" tIns="0" rIns="0" bIns="0" anchor="ctr">
              <a:spAutoFit/>
            </a:bodyPr>
            <a:lstStyle/>
            <a:p>
              <a:pPr algn="ctr"/>
              <a:r>
                <a:rPr sz="900" dirty="0">
                  <a:solidFill>
                    <a:srgbClr val="404040"/>
                  </a:solidFill>
                  <a:latin typeface="Aptos"/>
                </a:rPr>
                <a:t>t₀</a:t>
              </a:r>
            </a:p>
          </p:txBody>
        </p:sp>
        <p:sp>
          <p:nvSpPr>
            <p:cNvPr id="20" name="Label t₁">
              <a:extLst>
                <a:ext uri="{FF2B5EF4-FFF2-40B4-BE49-F238E27FC236}">
                  <a16:creationId xmlns:a16="http://schemas.microsoft.com/office/drawing/2014/main" id="{14E407C8-D506-A596-7B61-90606B6D6A4C}"/>
                </a:ext>
              </a:extLst>
            </p:cNvPr>
            <p:cNvSpPr txBox="1"/>
            <p:nvPr/>
          </p:nvSpPr>
          <p:spPr>
            <a:xfrm>
              <a:off x="9701784" y="4169663"/>
              <a:ext cx="713232" cy="164592"/>
            </a:xfrm>
            <a:prstGeom prst="rect">
              <a:avLst/>
            </a:prstGeom>
            <a:noFill/>
          </p:spPr>
          <p:txBody>
            <a:bodyPr wrap="none" lIns="0" tIns="0" rIns="0" bIns="0" anchor="ctr">
              <a:spAutoFit/>
            </a:bodyPr>
            <a:lstStyle/>
            <a:p>
              <a:pPr algn="ctr"/>
              <a:r>
                <a:rPr sz="900">
                  <a:solidFill>
                    <a:srgbClr val="404040"/>
                  </a:solidFill>
                  <a:latin typeface="Aptos"/>
                </a:rPr>
                <a:t>t₁</a:t>
              </a:r>
            </a:p>
          </p:txBody>
        </p:sp>
        <p:sp>
          <p:nvSpPr>
            <p:cNvPr id="21" name="Label t₂">
              <a:extLst>
                <a:ext uri="{FF2B5EF4-FFF2-40B4-BE49-F238E27FC236}">
                  <a16:creationId xmlns:a16="http://schemas.microsoft.com/office/drawing/2014/main" id="{1EE5A688-8365-F219-D3EB-3368213A2CD4}"/>
                </a:ext>
              </a:extLst>
            </p:cNvPr>
            <p:cNvSpPr txBox="1"/>
            <p:nvPr/>
          </p:nvSpPr>
          <p:spPr>
            <a:xfrm>
              <a:off x="10716768" y="4169663"/>
              <a:ext cx="713232" cy="164592"/>
            </a:xfrm>
            <a:prstGeom prst="rect">
              <a:avLst/>
            </a:prstGeom>
            <a:noFill/>
          </p:spPr>
          <p:txBody>
            <a:bodyPr wrap="none" lIns="0" tIns="0" rIns="0" bIns="0" anchor="ctr">
              <a:spAutoFit/>
            </a:bodyPr>
            <a:lstStyle/>
            <a:p>
              <a:pPr algn="ctr"/>
              <a:r>
                <a:rPr sz="900">
                  <a:solidFill>
                    <a:srgbClr val="404040"/>
                  </a:solidFill>
                  <a:latin typeface="Aptos"/>
                </a:rPr>
                <a:t>t₂</a:t>
              </a:r>
            </a:p>
          </p:txBody>
        </p:sp>
        <p:sp>
          <p:nvSpPr>
            <p:cNvPr id="22" name="Legende 1.1 Symbol">
              <a:extLst>
                <a:ext uri="{FF2B5EF4-FFF2-40B4-BE49-F238E27FC236}">
                  <a16:creationId xmlns:a16="http://schemas.microsoft.com/office/drawing/2014/main" id="{815176C5-BFDB-D2F5-DB23-31BD3DEFE839}"/>
                </a:ext>
              </a:extLst>
            </p:cNvPr>
            <p:cNvSpPr/>
            <p:nvPr/>
          </p:nvSpPr>
          <p:spPr>
            <a:xfrm>
              <a:off x="8595360" y="4379976"/>
              <a:ext cx="118872" cy="109728"/>
            </a:xfrm>
            <a:prstGeom prst="rect">
              <a:avLst/>
            </a:prstGeom>
            <a:solidFill>
              <a:srgbClr val="00CC99"/>
            </a:solid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Legende 1.1 Text">
              <a:extLst>
                <a:ext uri="{FF2B5EF4-FFF2-40B4-BE49-F238E27FC236}">
                  <a16:creationId xmlns:a16="http://schemas.microsoft.com/office/drawing/2014/main" id="{B6FB3028-AFBD-959D-099A-882F1C325355}"/>
                </a:ext>
              </a:extLst>
            </p:cNvPr>
            <p:cNvSpPr txBox="1"/>
            <p:nvPr/>
          </p:nvSpPr>
          <p:spPr>
            <a:xfrm>
              <a:off x="8750808" y="4352544"/>
              <a:ext cx="548640" cy="164592"/>
            </a:xfrm>
            <a:prstGeom prst="rect">
              <a:avLst/>
            </a:prstGeom>
            <a:noFill/>
          </p:spPr>
          <p:txBody>
            <a:bodyPr wrap="none" lIns="0" tIns="0" rIns="0" bIns="0" anchor="ctr">
              <a:spAutoFit/>
            </a:bodyPr>
            <a:lstStyle/>
            <a:p>
              <a:pPr algn="l"/>
              <a:r>
                <a:rPr sz="900">
                  <a:solidFill>
                    <a:srgbClr val="404040"/>
                  </a:solidFill>
                  <a:latin typeface="Aptos"/>
                </a:rPr>
                <a:t>Bedarf</a:t>
              </a:r>
            </a:p>
          </p:txBody>
        </p:sp>
        <p:sp>
          <p:nvSpPr>
            <p:cNvPr id="24" name="Legende 1.2 Symbol">
              <a:extLst>
                <a:ext uri="{FF2B5EF4-FFF2-40B4-BE49-F238E27FC236}">
                  <a16:creationId xmlns:a16="http://schemas.microsoft.com/office/drawing/2014/main" id="{7206140E-07C4-7C22-6068-CC21FC56E70D}"/>
                </a:ext>
              </a:extLst>
            </p:cNvPr>
            <p:cNvSpPr/>
            <p:nvPr/>
          </p:nvSpPr>
          <p:spPr>
            <a:xfrm>
              <a:off x="9692640" y="4379976"/>
              <a:ext cx="118872" cy="109728"/>
            </a:xfrm>
            <a:prstGeom prst="rect">
              <a:avLst/>
            </a:prstGeom>
            <a:noFill/>
            <a:ln w="12700">
              <a:solidFill>
                <a:srgbClr val="00CC9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Legende 1.2 Text">
              <a:extLst>
                <a:ext uri="{FF2B5EF4-FFF2-40B4-BE49-F238E27FC236}">
                  <a16:creationId xmlns:a16="http://schemas.microsoft.com/office/drawing/2014/main" id="{C0A24E0F-B7FE-8F16-BC39-B7B6C5C83506}"/>
                </a:ext>
              </a:extLst>
            </p:cNvPr>
            <p:cNvSpPr txBox="1"/>
            <p:nvPr/>
          </p:nvSpPr>
          <p:spPr>
            <a:xfrm>
              <a:off x="9848088" y="4352544"/>
              <a:ext cx="1280160" cy="164592"/>
            </a:xfrm>
            <a:prstGeom prst="rect">
              <a:avLst/>
            </a:prstGeom>
            <a:noFill/>
          </p:spPr>
          <p:txBody>
            <a:bodyPr wrap="none" lIns="0" tIns="0" rIns="0" bIns="0" anchor="ctr">
              <a:spAutoFit/>
            </a:bodyPr>
            <a:lstStyle/>
            <a:p>
              <a:pPr algn="l"/>
              <a:r>
                <a:rPr sz="900">
                  <a:solidFill>
                    <a:srgbClr val="404040"/>
                  </a:solidFill>
                  <a:latin typeface="Aptos"/>
                </a:rPr>
                <a:t>verfügbare Kapazität</a:t>
              </a:r>
            </a:p>
          </p:txBody>
        </p:sp>
        <p:sp>
          <p:nvSpPr>
            <p:cNvPr id="26" name="Legende 2.1 Symbol">
              <a:extLst>
                <a:ext uri="{FF2B5EF4-FFF2-40B4-BE49-F238E27FC236}">
                  <a16:creationId xmlns:a16="http://schemas.microsoft.com/office/drawing/2014/main" id="{14C28397-42CF-82E8-1DF5-5BAB1DC4B6CB}"/>
                </a:ext>
              </a:extLst>
            </p:cNvPr>
            <p:cNvSpPr/>
            <p:nvPr/>
          </p:nvSpPr>
          <p:spPr>
            <a:xfrm>
              <a:off x="8595360" y="4562856"/>
              <a:ext cx="118872" cy="109728"/>
            </a:xfrm>
            <a:prstGeom prst="rect">
              <a:avLst/>
            </a:prstGeom>
            <a:pattFill prst="dkUpDiag">
              <a:fgClr>
                <a:srgbClr val="00CC99"/>
              </a:fgClr>
              <a:bgClr>
                <a:srgbClr val="FFFFFF"/>
              </a:bgClr>
            </a:pattFill>
            <a:ln w="9525">
              <a:solidFill>
                <a:srgbClr val="00CC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Legende 2.1 Text">
              <a:extLst>
                <a:ext uri="{FF2B5EF4-FFF2-40B4-BE49-F238E27FC236}">
                  <a16:creationId xmlns:a16="http://schemas.microsoft.com/office/drawing/2014/main" id="{BE0A884A-BE55-9B4D-F159-F9FEE4823A53}"/>
                </a:ext>
              </a:extLst>
            </p:cNvPr>
            <p:cNvSpPr txBox="1"/>
            <p:nvPr/>
          </p:nvSpPr>
          <p:spPr>
            <a:xfrm>
              <a:off x="8750808" y="4535424"/>
              <a:ext cx="914400" cy="164592"/>
            </a:xfrm>
            <a:prstGeom prst="rect">
              <a:avLst/>
            </a:prstGeom>
            <a:noFill/>
          </p:spPr>
          <p:txBody>
            <a:bodyPr wrap="none" lIns="0" tIns="0" rIns="0" bIns="0" anchor="ctr">
              <a:spAutoFit/>
            </a:bodyPr>
            <a:lstStyle/>
            <a:p>
              <a:pPr algn="l"/>
              <a:r>
                <a:rPr sz="900" dirty="0" err="1">
                  <a:solidFill>
                    <a:srgbClr val="404040"/>
                  </a:solidFill>
                  <a:latin typeface="Aptos"/>
                </a:rPr>
                <a:t>depriorisiert</a:t>
              </a:r>
              <a:endParaRPr sz="900" dirty="0">
                <a:solidFill>
                  <a:srgbClr val="404040"/>
                </a:solidFill>
                <a:latin typeface="Aptos"/>
              </a:endParaRPr>
            </a:p>
          </p:txBody>
        </p:sp>
        <p:sp>
          <p:nvSpPr>
            <p:cNvPr id="28" name="Legende 2.2 Symbol">
              <a:extLst>
                <a:ext uri="{FF2B5EF4-FFF2-40B4-BE49-F238E27FC236}">
                  <a16:creationId xmlns:a16="http://schemas.microsoft.com/office/drawing/2014/main" id="{D01EB836-4471-0FA0-3AC2-57A79BB357E9}"/>
                </a:ext>
              </a:extLst>
            </p:cNvPr>
            <p:cNvSpPr/>
            <p:nvPr/>
          </p:nvSpPr>
          <p:spPr>
            <a:xfrm>
              <a:off x="9692640" y="4562856"/>
              <a:ext cx="118872" cy="109728"/>
            </a:xfrm>
            <a:prstGeom prst="rect">
              <a:avLst/>
            </a:prstGeom>
            <a:noFill/>
            <a:ln w="12700">
              <a:solidFill>
                <a:srgbClr val="595959"/>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Legende 2.2 Text">
              <a:extLst>
                <a:ext uri="{FF2B5EF4-FFF2-40B4-BE49-F238E27FC236}">
                  <a16:creationId xmlns:a16="http://schemas.microsoft.com/office/drawing/2014/main" id="{746F25D0-D20A-F7A1-986D-33ABCA71EFDA}"/>
                </a:ext>
              </a:extLst>
            </p:cNvPr>
            <p:cNvSpPr txBox="1"/>
            <p:nvPr/>
          </p:nvSpPr>
          <p:spPr>
            <a:xfrm>
              <a:off x="9848088" y="4535424"/>
              <a:ext cx="1554480" cy="164592"/>
            </a:xfrm>
            <a:prstGeom prst="rect">
              <a:avLst/>
            </a:prstGeom>
            <a:noFill/>
          </p:spPr>
          <p:txBody>
            <a:bodyPr wrap="none" lIns="0" tIns="0" rIns="0" bIns="0" anchor="ctr">
              <a:spAutoFit/>
            </a:bodyPr>
            <a:lstStyle/>
            <a:p>
              <a:pPr algn="l"/>
              <a:r>
                <a:rPr sz="900">
                  <a:solidFill>
                    <a:srgbClr val="404040"/>
                  </a:solidFill>
                  <a:latin typeface="Aptos"/>
                </a:rPr>
                <a:t>aus Vorperiode verschoben</a:t>
              </a:r>
            </a:p>
          </p:txBody>
        </p:sp>
      </p:grpSp>
      <p:sp>
        <p:nvSpPr>
          <p:cNvPr id="33" name="Text 32">
            <a:extLst>
              <a:ext uri="{FF2B5EF4-FFF2-40B4-BE49-F238E27FC236}">
                <a16:creationId xmlns:a16="http://schemas.microsoft.com/office/drawing/2014/main" id="{3CFC0C71-BE38-4A64-D996-19717BD9702E}"/>
              </a:ext>
            </a:extLst>
          </p:cNvPr>
          <p:cNvSpPr/>
          <p:nvPr/>
        </p:nvSpPr>
        <p:spPr>
          <a:xfrm>
            <a:off x="10722852" y="3294592"/>
            <a:ext cx="1228816" cy="755761"/>
          </a:xfrm>
          <a:prstGeom prst="rect">
            <a:avLst/>
          </a:prstGeom>
          <a:noFill/>
          <a:ln/>
        </p:spPr>
        <p:txBody>
          <a:bodyPr wrap="square" lIns="0" tIns="0" rIns="0" bIns="0" rtlCol="0" anchor="ctr"/>
          <a:lstStyle/>
          <a:p>
            <a:pPr marL="0" indent="0">
              <a:buNone/>
            </a:pPr>
            <a:r>
              <a:rPr lang="en-US" sz="1100" b="1" dirty="0">
                <a:solidFill>
                  <a:srgbClr val="000000"/>
                </a:solidFill>
                <a:latin typeface="Aptos" pitchFamily="34" charset="0"/>
                <a:ea typeface="Aptos" pitchFamily="34" charset="-122"/>
                <a:cs typeface="Aptos" pitchFamily="34" charset="-120"/>
              </a:rPr>
              <a:t>Zum </a:t>
            </a:r>
            <a:r>
              <a:rPr lang="en-US" sz="1100" b="1" dirty="0" err="1">
                <a:solidFill>
                  <a:srgbClr val="000000"/>
                </a:solidFill>
                <a:latin typeface="Aptos" pitchFamily="34" charset="0"/>
                <a:ea typeface="Aptos" pitchFamily="34" charset="-122"/>
                <a:cs typeface="Aptos" pitchFamily="34" charset="-120"/>
              </a:rPr>
              <a:t>Zeitpunkt</a:t>
            </a:r>
            <a:r>
              <a:rPr lang="en-US" sz="1100" b="1" dirty="0">
                <a:solidFill>
                  <a:srgbClr val="000000"/>
                </a:solidFill>
                <a:latin typeface="Aptos" pitchFamily="34" charset="0"/>
                <a:ea typeface="Aptos" pitchFamily="34" charset="-122"/>
                <a:cs typeface="Aptos" pitchFamily="34" charset="-120"/>
              </a:rPr>
              <a:t> t</a:t>
            </a:r>
            <a:r>
              <a:rPr lang="en-US" sz="1100" b="1" baseline="-25000" dirty="0">
                <a:solidFill>
                  <a:srgbClr val="000000"/>
                </a:solidFill>
                <a:latin typeface="Aptos" pitchFamily="34" charset="0"/>
                <a:ea typeface="Aptos" pitchFamily="34" charset="-122"/>
                <a:cs typeface="Aptos" pitchFamily="34" charset="-120"/>
              </a:rPr>
              <a:t>2 </a:t>
            </a:r>
            <a:r>
              <a:rPr lang="en-US" sz="1100" b="1" dirty="0" err="1">
                <a:solidFill>
                  <a:srgbClr val="000000"/>
                </a:solidFill>
                <a:latin typeface="Aptos" pitchFamily="34" charset="0"/>
                <a:ea typeface="Aptos" pitchFamily="34" charset="-122"/>
                <a:cs typeface="Aptos" pitchFamily="34" charset="-120"/>
              </a:rPr>
              <a:t>ist</a:t>
            </a:r>
            <a:r>
              <a:rPr lang="en-US" sz="1100" b="1" dirty="0">
                <a:solidFill>
                  <a:srgbClr val="000000"/>
                </a:solidFill>
                <a:latin typeface="Aptos" pitchFamily="34" charset="0"/>
                <a:ea typeface="Aptos" pitchFamily="34" charset="-122"/>
                <a:cs typeface="Aptos" pitchFamily="34" charset="-120"/>
              </a:rPr>
              <a:t> </a:t>
            </a:r>
            <a:r>
              <a:rPr lang="en-US" sz="1100" b="1" dirty="0" err="1">
                <a:solidFill>
                  <a:srgbClr val="000000"/>
                </a:solidFill>
                <a:latin typeface="Aptos" pitchFamily="34" charset="0"/>
                <a:ea typeface="Aptos" pitchFamily="34" charset="-122"/>
                <a:cs typeface="Aptos" pitchFamily="34" charset="-120"/>
              </a:rPr>
              <a:t>keine</a:t>
            </a:r>
            <a:r>
              <a:rPr lang="en-US" sz="1100" b="1" dirty="0">
                <a:solidFill>
                  <a:srgbClr val="000000"/>
                </a:solidFill>
                <a:latin typeface="Aptos" pitchFamily="34" charset="0"/>
                <a:ea typeface="Aptos" pitchFamily="34" charset="-122"/>
                <a:cs typeface="Aptos" pitchFamily="34" charset="-120"/>
              </a:rPr>
              <a:t> </a:t>
            </a:r>
            <a:r>
              <a:rPr lang="en-US" sz="1100" b="1" dirty="0" err="1">
                <a:solidFill>
                  <a:srgbClr val="000000"/>
                </a:solidFill>
                <a:latin typeface="Aptos" pitchFamily="34" charset="0"/>
                <a:ea typeface="Aptos" pitchFamily="34" charset="-122"/>
                <a:cs typeface="Aptos" pitchFamily="34" charset="-120"/>
              </a:rPr>
              <a:t>Priorisierung</a:t>
            </a:r>
            <a:r>
              <a:rPr lang="en-US" sz="1100" b="1" dirty="0">
                <a:solidFill>
                  <a:srgbClr val="000000"/>
                </a:solidFill>
                <a:latin typeface="Aptos" pitchFamily="34" charset="0"/>
                <a:ea typeface="Aptos" pitchFamily="34" charset="-122"/>
                <a:cs typeface="Aptos" pitchFamily="34" charset="-120"/>
              </a:rPr>
              <a:t> </a:t>
            </a:r>
            <a:r>
              <a:rPr lang="en-US" sz="1100" b="1" dirty="0" err="1">
                <a:solidFill>
                  <a:srgbClr val="000000"/>
                </a:solidFill>
                <a:latin typeface="Aptos" pitchFamily="34" charset="0"/>
                <a:ea typeface="Aptos" pitchFamily="34" charset="-122"/>
                <a:cs typeface="Aptos" pitchFamily="34" charset="-120"/>
              </a:rPr>
              <a:t>mehr</a:t>
            </a:r>
            <a:r>
              <a:rPr lang="en-US" sz="1100" b="1" dirty="0">
                <a:solidFill>
                  <a:srgbClr val="000000"/>
                </a:solidFill>
                <a:latin typeface="Aptos" pitchFamily="34" charset="0"/>
                <a:ea typeface="Aptos" pitchFamily="34" charset="-122"/>
                <a:cs typeface="Aptos" pitchFamily="34" charset="-120"/>
              </a:rPr>
              <a:t> </a:t>
            </a:r>
            <a:r>
              <a:rPr lang="en-US" sz="1100" b="1" dirty="0" err="1">
                <a:solidFill>
                  <a:srgbClr val="000000"/>
                </a:solidFill>
                <a:latin typeface="Aptos" pitchFamily="34" charset="0"/>
                <a:ea typeface="Aptos" pitchFamily="34" charset="-122"/>
                <a:cs typeface="Aptos" pitchFamily="34" charset="-120"/>
              </a:rPr>
              <a:t>erforderlich</a:t>
            </a:r>
            <a:r>
              <a:rPr lang="en-US" sz="1100" b="1" dirty="0">
                <a:solidFill>
                  <a:srgbClr val="000000"/>
                </a:solidFill>
                <a:latin typeface="Aptos" pitchFamily="34" charset="0"/>
                <a:ea typeface="Aptos" pitchFamily="34" charset="-122"/>
                <a:cs typeface="Aptos" pitchFamily="34" charset="-120"/>
              </a:rPr>
              <a:t>!</a:t>
            </a:r>
            <a:endParaRPr lang="en-US" sz="1100" dirty="0"/>
          </a:p>
        </p:txBody>
      </p:sp>
    </p:spTree>
    <p:extLst>
      <p:ext uri="{BB962C8B-B14F-4D97-AF65-F5344CB8AC3E}">
        <p14:creationId xmlns:p14="http://schemas.microsoft.com/office/powerpoint/2010/main" val="1755785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2B097-AB79-6113-9B14-5560FD910AB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3885092-969A-7C32-3FF9-BD26D826245A}"/>
              </a:ext>
            </a:extLst>
          </p:cNvPr>
          <p:cNvSpPr>
            <a:spLocks noGrp="1"/>
          </p:cNvSpPr>
          <p:nvPr>
            <p:ph sz="half" idx="1"/>
          </p:nvPr>
        </p:nvSpPr>
        <p:spPr>
          <a:xfrm>
            <a:off x="330678" y="1628800"/>
            <a:ext cx="6917449" cy="4536503"/>
          </a:xfrm>
        </p:spPr>
        <p:txBody>
          <a:bodyPr anchor="ctr"/>
          <a:lstStyle/>
          <a:p>
            <a:pPr>
              <a:lnSpc>
                <a:spcPts val="2200"/>
              </a:lnSpc>
              <a:spcAft>
                <a:spcPts val="1000"/>
              </a:spcAft>
            </a:pPr>
            <a:r>
              <a:rPr lang="de-DE" sz="1600" dirty="0">
                <a:latin typeface="Aptos" panose="020B0004020202020204" pitchFamily="34" charset="0"/>
              </a:rPr>
              <a:t>Die Priorisierung von Anschlussbegehren ist ein Teilschritt eines Anschlussverfahrens und sollte </a:t>
            </a:r>
            <a:r>
              <a:rPr lang="de-DE" sz="1600" b="1" dirty="0">
                <a:latin typeface="Aptos" panose="020B0004020202020204" pitchFamily="34" charset="0"/>
              </a:rPr>
              <a:t>nur im Fall von Netzengpässen </a:t>
            </a:r>
            <a:r>
              <a:rPr lang="de-DE" sz="1600" dirty="0">
                <a:latin typeface="Aptos" panose="020B0004020202020204" pitchFamily="34" charset="0"/>
              </a:rPr>
              <a:t>erfolgen. </a:t>
            </a:r>
          </a:p>
          <a:p>
            <a:pPr>
              <a:lnSpc>
                <a:spcPts val="2200"/>
              </a:lnSpc>
              <a:spcAft>
                <a:spcPts val="1000"/>
              </a:spcAft>
            </a:pPr>
            <a:r>
              <a:rPr lang="de-DE" sz="1600" b="1" dirty="0">
                <a:latin typeface="Aptos" panose="020B0004020202020204" pitchFamily="34" charset="0"/>
              </a:rPr>
              <a:t>Vorgelagerte Schritte </a:t>
            </a:r>
            <a:r>
              <a:rPr lang="de-DE" sz="1600" dirty="0">
                <a:latin typeface="Aptos" panose="020B0004020202020204" pitchFamily="34" charset="0"/>
              </a:rPr>
              <a:t>können helfen, Engpässe beim Anschluss zu vermeiden (z.B. </a:t>
            </a:r>
            <a:r>
              <a:rPr lang="de-DE" sz="1600" b="1" dirty="0">
                <a:latin typeface="Aptos" panose="020B0004020202020204" pitchFamily="34" charset="0"/>
              </a:rPr>
              <a:t>Transparenzkarten</a:t>
            </a:r>
            <a:r>
              <a:rPr lang="de-DE" sz="1600" dirty="0">
                <a:latin typeface="Aptos" panose="020B0004020202020204" pitchFamily="34" charset="0"/>
              </a:rPr>
              <a:t>, unverbindliche Netzanschlussprüfung). </a:t>
            </a:r>
          </a:p>
          <a:p>
            <a:pPr>
              <a:lnSpc>
                <a:spcPts val="2200"/>
              </a:lnSpc>
              <a:spcAft>
                <a:spcPts val="1000"/>
              </a:spcAft>
            </a:pPr>
            <a:r>
              <a:rPr lang="de-DE" sz="1600" dirty="0">
                <a:latin typeface="Aptos" panose="020B0004020202020204" pitchFamily="34" charset="0"/>
              </a:rPr>
              <a:t>Nach </a:t>
            </a:r>
            <a:r>
              <a:rPr lang="de-DE" sz="1600" b="1" dirty="0">
                <a:latin typeface="Aptos" panose="020B0004020202020204" pitchFamily="34" charset="0"/>
              </a:rPr>
              <a:t>§17a EnWG-E </a:t>
            </a:r>
            <a:r>
              <a:rPr lang="de-DE" sz="1600" dirty="0">
                <a:latin typeface="Aptos" panose="020B0004020202020204" pitchFamily="34" charset="0"/>
              </a:rPr>
              <a:t>sollen </a:t>
            </a:r>
            <a:r>
              <a:rPr lang="de-DE" sz="1600" b="1" dirty="0">
                <a:latin typeface="Aptos" panose="020B0004020202020204" pitchFamily="34" charset="0"/>
              </a:rPr>
              <a:t>ÜNB ein einheitliches Verfahren </a:t>
            </a:r>
            <a:r>
              <a:rPr lang="de-DE" sz="1600" dirty="0">
                <a:latin typeface="Aptos" panose="020B0004020202020204" pitchFamily="34" charset="0"/>
              </a:rPr>
              <a:t>für den Netzanschluss entwickeln (vgl. Reifegradverfahren), im Rahmen dessen sie die Priorisierungsgrundsätze nach §17b anwenden können.</a:t>
            </a:r>
          </a:p>
          <a:p>
            <a:pPr>
              <a:lnSpc>
                <a:spcPts val="2200"/>
              </a:lnSpc>
              <a:spcAft>
                <a:spcPts val="1000"/>
              </a:spcAft>
            </a:pPr>
            <a:r>
              <a:rPr lang="de-DE" sz="1600" b="1" dirty="0">
                <a:latin typeface="Aptos" panose="020B0004020202020204" pitchFamily="34" charset="0"/>
              </a:rPr>
              <a:t>VNB </a:t>
            </a:r>
            <a:r>
              <a:rPr lang="de-DE" sz="1600" dirty="0">
                <a:latin typeface="Aptos" panose="020B0004020202020204" pitchFamily="34" charset="0"/>
              </a:rPr>
              <a:t>sollen die Grundsätze der ÜNB innerhalb ihrer </a:t>
            </a:r>
            <a:r>
              <a:rPr lang="de-DE" sz="1600" b="1" dirty="0">
                <a:latin typeface="Aptos" panose="020B0004020202020204" pitchFamily="34" charset="0"/>
              </a:rPr>
              <a:t>individuellen Zuteilungsverfahren </a:t>
            </a:r>
            <a:r>
              <a:rPr lang="de-DE" sz="1600" dirty="0">
                <a:latin typeface="Aptos" panose="020B0004020202020204" pitchFamily="34" charset="0"/>
              </a:rPr>
              <a:t>anwenden dürfen. </a:t>
            </a:r>
          </a:p>
          <a:p>
            <a:pPr>
              <a:lnSpc>
                <a:spcPts val="2200"/>
              </a:lnSpc>
              <a:spcAft>
                <a:spcPts val="1000"/>
              </a:spcAft>
            </a:pPr>
            <a:r>
              <a:rPr lang="de-DE" sz="1600" dirty="0">
                <a:latin typeface="Aptos" panose="020B0004020202020204" pitchFamily="34" charset="0"/>
              </a:rPr>
              <a:t>Um einen </a:t>
            </a:r>
            <a:r>
              <a:rPr lang="de-DE" sz="1600" b="1" dirty="0">
                <a:latin typeface="Aptos" panose="020B0004020202020204" pitchFamily="34" charset="0"/>
              </a:rPr>
              <a:t>Flickenteppich</a:t>
            </a:r>
            <a:r>
              <a:rPr lang="de-DE" sz="1600" dirty="0">
                <a:latin typeface="Aptos" panose="020B0004020202020204" pitchFamily="34" charset="0"/>
              </a:rPr>
              <a:t> aus Verfahren und Regelungen zu vermeiden, sollten </a:t>
            </a:r>
            <a:r>
              <a:rPr lang="de-DE" sz="1600" b="1" dirty="0">
                <a:latin typeface="Aptos" panose="020B0004020202020204" pitchFamily="34" charset="0"/>
              </a:rPr>
              <a:t>auch</a:t>
            </a:r>
            <a:r>
              <a:rPr lang="de-DE" sz="1600" dirty="0">
                <a:latin typeface="Aptos" panose="020B0004020202020204" pitchFamily="34" charset="0"/>
              </a:rPr>
              <a:t> </a:t>
            </a:r>
            <a:r>
              <a:rPr lang="de-DE" sz="1600" b="1" dirty="0">
                <a:latin typeface="Aptos" panose="020B0004020202020204" pitchFamily="34" charset="0"/>
              </a:rPr>
              <a:t>VNB ein eigenes, einheitliches, transparentes Verfahren </a:t>
            </a:r>
            <a:r>
              <a:rPr lang="de-DE" sz="1600" dirty="0">
                <a:latin typeface="Aptos" panose="020B0004020202020204" pitchFamily="34" charset="0"/>
              </a:rPr>
              <a:t>zur Zuteilung von Anschlusskapazitäten entwickeln.</a:t>
            </a:r>
          </a:p>
        </p:txBody>
      </p:sp>
      <p:sp>
        <p:nvSpPr>
          <p:cNvPr id="5" name="Textfeld 4">
            <a:extLst>
              <a:ext uri="{FF2B5EF4-FFF2-40B4-BE49-F238E27FC236}">
                <a16:creationId xmlns:a16="http://schemas.microsoft.com/office/drawing/2014/main" id="{456BDE68-9D68-0A84-6001-A2DCE10B1AB6}"/>
              </a:ext>
            </a:extLst>
          </p:cNvPr>
          <p:cNvSpPr txBox="1"/>
          <p:nvPr/>
        </p:nvSpPr>
        <p:spPr bwMode="auto">
          <a:xfrm>
            <a:off x="330680" y="400923"/>
            <a:ext cx="10157808" cy="1077218"/>
          </a:xfrm>
          <a:prstGeom prst="rect">
            <a:avLst/>
          </a:prstGeom>
          <a:noFill/>
        </p:spPr>
        <p:txBody>
          <a:bodyPr wrap="square" rtlCol="0">
            <a:spAutoFit/>
          </a:bodyPr>
          <a:lstStyle/>
          <a:p>
            <a:r>
              <a:rPr lang="de-DE" sz="3200" b="1" dirty="0">
                <a:latin typeface="Aptos" panose="020B0004020202020204" pitchFamily="34" charset="0"/>
              </a:rPr>
              <a:t>Die Priorisierung von Begehren sollte in ein einheitliches Anschlussverfahren eingebettet werden</a:t>
            </a:r>
          </a:p>
        </p:txBody>
      </p:sp>
      <p:pic>
        <p:nvPicPr>
          <p:cNvPr id="44" name="Grafik 43">
            <a:extLst>
              <a:ext uri="{FF2B5EF4-FFF2-40B4-BE49-F238E27FC236}">
                <a16:creationId xmlns:a16="http://schemas.microsoft.com/office/drawing/2014/main" id="{36DD1919-FBEB-6434-CDD1-C9B2E23BD2AF}"/>
              </a:ext>
            </a:extLst>
          </p:cNvPr>
          <p:cNvPicPr>
            <a:picLocks noChangeAspect="1"/>
          </p:cNvPicPr>
          <p:nvPr/>
        </p:nvPicPr>
        <p:blipFill>
          <a:blip r:embed="rId3"/>
          <a:stretch>
            <a:fillRect/>
          </a:stretch>
        </p:blipFill>
        <p:spPr>
          <a:xfrm>
            <a:off x="7536160" y="2680326"/>
            <a:ext cx="4325161" cy="2433449"/>
          </a:xfrm>
          <a:prstGeom prst="rect">
            <a:avLst/>
          </a:prstGeom>
        </p:spPr>
      </p:pic>
      <p:sp>
        <p:nvSpPr>
          <p:cNvPr id="46" name="Textfeld 45">
            <a:extLst>
              <a:ext uri="{FF2B5EF4-FFF2-40B4-BE49-F238E27FC236}">
                <a16:creationId xmlns:a16="http://schemas.microsoft.com/office/drawing/2014/main" id="{EE6003E6-D50D-9654-15A8-0257FD55B051}"/>
              </a:ext>
            </a:extLst>
          </p:cNvPr>
          <p:cNvSpPr txBox="1"/>
          <p:nvPr/>
        </p:nvSpPr>
        <p:spPr>
          <a:xfrm>
            <a:off x="9109961" y="5113775"/>
            <a:ext cx="2751360" cy="346505"/>
          </a:xfrm>
          <a:prstGeom prst="rect">
            <a:avLst/>
          </a:prstGeom>
          <a:noFill/>
        </p:spPr>
        <p:txBody>
          <a:bodyPr wrap="square">
            <a:spAutoFit/>
          </a:bodyPr>
          <a:lstStyle/>
          <a:p>
            <a:pPr algn="r">
              <a:lnSpc>
                <a:spcPts val="2200"/>
              </a:lnSpc>
            </a:pPr>
            <a:r>
              <a:rPr lang="en-US" sz="1050" b="1" dirty="0">
                <a:solidFill>
                  <a:schemeClr val="bg2"/>
                </a:solidFill>
                <a:latin typeface="Aptos" panose="020B0004020202020204" pitchFamily="34" charset="0"/>
              </a:rPr>
              <a:t>Quelle: </a:t>
            </a:r>
            <a:r>
              <a:rPr lang="en-US" sz="1050" dirty="0" err="1">
                <a:solidFill>
                  <a:schemeClr val="bg2"/>
                </a:solidFill>
                <a:latin typeface="Aptos" panose="020B0004020202020204" pitchFamily="34" charset="0"/>
              </a:rPr>
              <a:t>Eigene</a:t>
            </a:r>
            <a:r>
              <a:rPr lang="en-US" sz="1050" dirty="0">
                <a:solidFill>
                  <a:schemeClr val="bg2"/>
                </a:solidFill>
                <a:latin typeface="Aptos" panose="020B0004020202020204" pitchFamily="34" charset="0"/>
              </a:rPr>
              <a:t> </a:t>
            </a:r>
            <a:r>
              <a:rPr lang="en-US" sz="1050" dirty="0" err="1">
                <a:solidFill>
                  <a:schemeClr val="bg2"/>
                </a:solidFill>
                <a:latin typeface="Aptos" panose="020B0004020202020204" pitchFamily="34" charset="0"/>
              </a:rPr>
              <a:t>Darstellung</a:t>
            </a:r>
            <a:r>
              <a:rPr lang="en-US" sz="1050" dirty="0">
                <a:solidFill>
                  <a:schemeClr val="bg2"/>
                </a:solidFill>
                <a:latin typeface="Aptos" panose="020B0004020202020204" pitchFamily="34" charset="0"/>
              </a:rPr>
              <a:t> </a:t>
            </a:r>
            <a:r>
              <a:rPr lang="en-US" sz="1050" dirty="0" err="1">
                <a:solidFill>
                  <a:schemeClr val="bg2"/>
                </a:solidFill>
                <a:latin typeface="Aptos" panose="020B0004020202020204" pitchFamily="34" charset="0"/>
              </a:rPr>
              <a:t>nach</a:t>
            </a:r>
            <a:r>
              <a:rPr lang="en-US" sz="1050" dirty="0">
                <a:solidFill>
                  <a:schemeClr val="bg2"/>
                </a:solidFill>
                <a:latin typeface="Aptos" panose="020B0004020202020204" pitchFamily="34" charset="0"/>
              </a:rPr>
              <a:t> </a:t>
            </a:r>
            <a:r>
              <a:rPr lang="en-US" sz="1050" dirty="0">
                <a:solidFill>
                  <a:schemeClr val="bg2"/>
                </a:solidFill>
                <a:latin typeface="Aptos" panose="020B0004020202020204" pitchFamily="34" charset="0"/>
                <a:hlinkClick r:id="rId4">
                  <a:extLst>
                    <a:ext uri="{A12FA001-AC4F-418D-AE19-62706E023703}">
                      <ahyp:hlinkClr xmlns:ahyp="http://schemas.microsoft.com/office/drawing/2018/hyperlinkcolor" val="tx"/>
                    </a:ext>
                  </a:extLst>
                </a:hlinkClick>
              </a:rPr>
              <a:t>BDEW</a:t>
            </a:r>
            <a:endParaRPr lang="en-US" sz="1050" dirty="0">
              <a:solidFill>
                <a:schemeClr val="bg2"/>
              </a:solidFill>
              <a:latin typeface="Aptos" panose="020B0004020202020204" pitchFamily="34" charset="0"/>
            </a:endParaRPr>
          </a:p>
        </p:txBody>
      </p:sp>
    </p:spTree>
    <p:extLst>
      <p:ext uri="{BB962C8B-B14F-4D97-AF65-F5344CB8AC3E}">
        <p14:creationId xmlns:p14="http://schemas.microsoft.com/office/powerpoint/2010/main" val="1042055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534C7-9A64-D499-C2EC-B310ACF38993}"/>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6D7D90EC-327F-51C4-3E5A-775EE5872BB9}"/>
              </a:ext>
            </a:extLst>
          </p:cNvPr>
          <p:cNvSpPr txBox="1"/>
          <p:nvPr/>
        </p:nvSpPr>
        <p:spPr bwMode="auto">
          <a:xfrm>
            <a:off x="330680" y="400923"/>
            <a:ext cx="10157808" cy="584775"/>
          </a:xfrm>
          <a:prstGeom prst="rect">
            <a:avLst/>
          </a:prstGeom>
          <a:noFill/>
        </p:spPr>
        <p:txBody>
          <a:bodyPr wrap="square" rtlCol="0">
            <a:spAutoFit/>
          </a:bodyPr>
          <a:lstStyle/>
          <a:p>
            <a:r>
              <a:rPr lang="de-DE" sz="3200" b="1" dirty="0">
                <a:latin typeface="Aptos" panose="020B0004020202020204" pitchFamily="34" charset="0"/>
              </a:rPr>
              <a:t>Leitlinien für ein Priorisierungsverfahren</a:t>
            </a:r>
          </a:p>
        </p:txBody>
      </p:sp>
      <p:grpSp>
        <p:nvGrpSpPr>
          <p:cNvPr id="499" name="Gruppieren 498">
            <a:extLst>
              <a:ext uri="{FF2B5EF4-FFF2-40B4-BE49-F238E27FC236}">
                <a16:creationId xmlns:a16="http://schemas.microsoft.com/office/drawing/2014/main" id="{360E9937-6BB8-8D6B-7D84-D7D498FBCF9C}"/>
              </a:ext>
            </a:extLst>
          </p:cNvPr>
          <p:cNvGrpSpPr/>
          <p:nvPr/>
        </p:nvGrpSpPr>
        <p:grpSpPr>
          <a:xfrm>
            <a:off x="3163825" y="1052736"/>
            <a:ext cx="8657088" cy="4921551"/>
            <a:chOff x="3169920" y="1567366"/>
            <a:chExt cx="8657088" cy="4921551"/>
          </a:xfrm>
        </p:grpSpPr>
        <p:sp>
          <p:nvSpPr>
            <p:cNvPr id="405" name="Shape 2">
              <a:extLst>
                <a:ext uri="{FF2B5EF4-FFF2-40B4-BE49-F238E27FC236}">
                  <a16:creationId xmlns:a16="http://schemas.microsoft.com/office/drawing/2014/main" id="{7E9D9EAB-3876-CC61-6C81-AEB4CC90ED97}"/>
                </a:ext>
              </a:extLst>
            </p:cNvPr>
            <p:cNvSpPr/>
            <p:nvPr/>
          </p:nvSpPr>
          <p:spPr>
            <a:xfrm>
              <a:off x="3169920" y="1567366"/>
              <a:ext cx="2743200" cy="284321"/>
            </a:xfrm>
            <a:prstGeom prst="homePlate">
              <a:avLst/>
            </a:prstGeom>
            <a:solidFill>
              <a:srgbClr val="00CC99"/>
            </a:solidFill>
            <a:ln w="19050">
              <a:solidFill>
                <a:srgbClr val="FFFFFF"/>
              </a:solidFill>
              <a:prstDash val="soli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FFFFF"/>
                  </a:solidFill>
                  <a:effectLst/>
                  <a:uLnTx/>
                  <a:uFillTx/>
                  <a:latin typeface="Aptos" pitchFamily="34" charset="0"/>
                  <a:ea typeface="Aptos" pitchFamily="34" charset="-122"/>
                  <a:cs typeface="Aptos" pitchFamily="34" charset="-120"/>
                </a:rPr>
                <a:t>Antragstellung</a:t>
              </a:r>
              <a:endParaRPr kumimoji="0" lang="en-US" sz="1400" b="0" i="0" u="none" strike="noStrike" kern="0" cap="none" spc="0" normalizeH="0" baseline="0" noProof="0" dirty="0">
                <a:ln>
                  <a:noFill/>
                </a:ln>
                <a:solidFill>
                  <a:srgbClr val="000000"/>
                </a:solidFill>
                <a:effectLst/>
                <a:uLnTx/>
                <a:uFillTx/>
                <a:latin typeface="Times New Roman"/>
                <a:cs typeface="Arial"/>
              </a:endParaRPr>
            </a:p>
          </p:txBody>
        </p:sp>
        <p:sp>
          <p:nvSpPr>
            <p:cNvPr id="407" name="Shape 3">
              <a:extLst>
                <a:ext uri="{FF2B5EF4-FFF2-40B4-BE49-F238E27FC236}">
                  <a16:creationId xmlns:a16="http://schemas.microsoft.com/office/drawing/2014/main" id="{6CAE59CB-C7B0-509D-A466-2D58AF13C5C2}"/>
                </a:ext>
              </a:extLst>
            </p:cNvPr>
            <p:cNvSpPr/>
            <p:nvPr/>
          </p:nvSpPr>
          <p:spPr>
            <a:xfrm>
              <a:off x="5913120" y="1567366"/>
              <a:ext cx="3657600" cy="284321"/>
            </a:xfrm>
            <a:prstGeom prst="chevron">
              <a:avLst/>
            </a:prstGeom>
            <a:solidFill>
              <a:srgbClr val="00CC99"/>
            </a:solidFill>
            <a:ln w="19050">
              <a:solidFill>
                <a:srgbClr val="FFFFFF"/>
              </a:solidFill>
              <a:prstDash val="soli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Aptos" pitchFamily="34" charset="0"/>
                  <a:ea typeface="Aptos" pitchFamily="34" charset="-122"/>
                  <a:cs typeface="Aptos" pitchFamily="34" charset="-120"/>
                </a:rPr>
                <a:t>Evaluation &amp; </a:t>
              </a:r>
              <a:r>
                <a:rPr kumimoji="0" lang="en-US" sz="1400" b="1" i="0" u="none" strike="noStrike" kern="0" cap="none" spc="0" normalizeH="0" baseline="0" noProof="0" dirty="0" err="1">
                  <a:ln>
                    <a:noFill/>
                  </a:ln>
                  <a:solidFill>
                    <a:srgbClr val="FFFFFF"/>
                  </a:solidFill>
                  <a:effectLst/>
                  <a:uLnTx/>
                  <a:uFillTx/>
                  <a:latin typeface="Aptos" pitchFamily="34" charset="0"/>
                  <a:ea typeface="Aptos" pitchFamily="34" charset="-122"/>
                  <a:cs typeface="Aptos" pitchFamily="34" charset="-120"/>
                </a:rPr>
                <a:t>Priorisierung</a:t>
              </a:r>
              <a:endParaRPr kumimoji="0" lang="en-US" sz="1400" b="0" i="0" u="none" strike="noStrike" kern="0" cap="none" spc="0" normalizeH="0" baseline="0" noProof="0" dirty="0">
                <a:ln>
                  <a:noFill/>
                </a:ln>
                <a:solidFill>
                  <a:srgbClr val="000000"/>
                </a:solidFill>
                <a:effectLst/>
                <a:uLnTx/>
                <a:uFillTx/>
                <a:latin typeface="Times New Roman"/>
                <a:cs typeface="Arial"/>
              </a:endParaRPr>
            </a:p>
          </p:txBody>
        </p:sp>
        <p:sp>
          <p:nvSpPr>
            <p:cNvPr id="409" name="Shape 4">
              <a:extLst>
                <a:ext uri="{FF2B5EF4-FFF2-40B4-BE49-F238E27FC236}">
                  <a16:creationId xmlns:a16="http://schemas.microsoft.com/office/drawing/2014/main" id="{3A52A532-A2D5-2B34-D841-1E3A545025B3}"/>
                </a:ext>
              </a:extLst>
            </p:cNvPr>
            <p:cNvSpPr/>
            <p:nvPr/>
          </p:nvSpPr>
          <p:spPr>
            <a:xfrm>
              <a:off x="9570720" y="1567366"/>
              <a:ext cx="2244968" cy="284321"/>
            </a:xfrm>
            <a:prstGeom prst="chevron">
              <a:avLst/>
            </a:prstGeom>
            <a:solidFill>
              <a:srgbClr val="00CC99"/>
            </a:solidFill>
            <a:ln w="19050">
              <a:solidFill>
                <a:srgbClr val="FFFFFF"/>
              </a:solidFill>
              <a:prstDash val="soli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FFFFF"/>
                  </a:solidFill>
                  <a:effectLst/>
                  <a:uLnTx/>
                  <a:uFillTx/>
                  <a:latin typeface="Aptos" pitchFamily="34" charset="0"/>
                  <a:ea typeface="Aptos" pitchFamily="34" charset="-122"/>
                  <a:cs typeface="Aptos" pitchFamily="34" charset="-120"/>
                </a:rPr>
                <a:t>Reservierung</a:t>
              </a:r>
              <a:endParaRPr kumimoji="0" lang="en-US" sz="1400" b="0" i="0" u="none" strike="noStrike" kern="0" cap="none" spc="0" normalizeH="0" baseline="0" noProof="0" dirty="0">
                <a:ln>
                  <a:noFill/>
                </a:ln>
                <a:solidFill>
                  <a:srgbClr val="000000"/>
                </a:solidFill>
                <a:effectLst/>
                <a:uLnTx/>
                <a:uFillTx/>
                <a:latin typeface="Times New Roman"/>
                <a:cs typeface="Arial"/>
              </a:endParaRPr>
            </a:p>
          </p:txBody>
        </p:sp>
        <p:sp>
          <p:nvSpPr>
            <p:cNvPr id="415" name="Shape 8">
              <a:extLst>
                <a:ext uri="{FF2B5EF4-FFF2-40B4-BE49-F238E27FC236}">
                  <a16:creationId xmlns:a16="http://schemas.microsoft.com/office/drawing/2014/main" id="{E21ED08F-9B15-3453-85DE-B54060959D25}"/>
                </a:ext>
              </a:extLst>
            </p:cNvPr>
            <p:cNvSpPr/>
            <p:nvPr/>
          </p:nvSpPr>
          <p:spPr>
            <a:xfrm>
              <a:off x="3864864" y="2208304"/>
              <a:ext cx="2048256" cy="914"/>
            </a:xfrm>
            <a:prstGeom prst="line">
              <a:avLst/>
            </a:prstGeom>
            <a:noFill/>
            <a:ln w="28575">
              <a:solidFill>
                <a:srgbClr val="00CC99"/>
              </a:solidFill>
              <a:prstDash val="solid"/>
            </a:ln>
          </p:spPr>
          <p:txBody>
            <a:bodyPr/>
            <a:lstStyle/>
            <a:p>
              <a:endParaRPr lang="de-DE"/>
            </a:p>
          </p:txBody>
        </p:sp>
        <p:sp>
          <p:nvSpPr>
            <p:cNvPr id="417" name="Shape 9">
              <a:extLst>
                <a:ext uri="{FF2B5EF4-FFF2-40B4-BE49-F238E27FC236}">
                  <a16:creationId xmlns:a16="http://schemas.microsoft.com/office/drawing/2014/main" id="{5E772D77-5CAD-03EA-8157-B7B24624C0E1}"/>
                </a:ext>
              </a:extLst>
            </p:cNvPr>
            <p:cNvSpPr/>
            <p:nvPr/>
          </p:nvSpPr>
          <p:spPr>
            <a:xfrm>
              <a:off x="3864864" y="2775232"/>
              <a:ext cx="2048256" cy="914"/>
            </a:xfrm>
            <a:prstGeom prst="line">
              <a:avLst/>
            </a:prstGeom>
            <a:noFill/>
            <a:ln w="28575">
              <a:solidFill>
                <a:srgbClr val="00CC99"/>
              </a:solidFill>
              <a:prstDash val="solid"/>
            </a:ln>
          </p:spPr>
          <p:txBody>
            <a:bodyPr/>
            <a:lstStyle/>
            <a:p>
              <a:endParaRPr lang="de-DE"/>
            </a:p>
          </p:txBody>
        </p:sp>
        <p:sp>
          <p:nvSpPr>
            <p:cNvPr id="419" name="Shape 10">
              <a:extLst>
                <a:ext uri="{FF2B5EF4-FFF2-40B4-BE49-F238E27FC236}">
                  <a16:creationId xmlns:a16="http://schemas.microsoft.com/office/drawing/2014/main" id="{851FDA49-C255-533B-64DB-BF745273BCBB}"/>
                </a:ext>
              </a:extLst>
            </p:cNvPr>
            <p:cNvSpPr/>
            <p:nvPr/>
          </p:nvSpPr>
          <p:spPr>
            <a:xfrm>
              <a:off x="3864864" y="3342160"/>
              <a:ext cx="2048256" cy="914"/>
            </a:xfrm>
            <a:prstGeom prst="line">
              <a:avLst/>
            </a:prstGeom>
            <a:noFill/>
            <a:ln w="28575">
              <a:solidFill>
                <a:srgbClr val="00CC99"/>
              </a:solidFill>
              <a:prstDash val="solid"/>
            </a:ln>
          </p:spPr>
          <p:txBody>
            <a:bodyPr/>
            <a:lstStyle/>
            <a:p>
              <a:endParaRPr lang="de-DE"/>
            </a:p>
          </p:txBody>
        </p:sp>
        <p:sp>
          <p:nvSpPr>
            <p:cNvPr id="423" name="Shape 12">
              <a:extLst>
                <a:ext uri="{FF2B5EF4-FFF2-40B4-BE49-F238E27FC236}">
                  <a16:creationId xmlns:a16="http://schemas.microsoft.com/office/drawing/2014/main" id="{BAAEE790-2FD7-E768-DA00-51AD7BFB29E4}"/>
                </a:ext>
              </a:extLst>
            </p:cNvPr>
            <p:cNvSpPr/>
            <p:nvPr/>
          </p:nvSpPr>
          <p:spPr>
            <a:xfrm>
              <a:off x="3864864" y="3909088"/>
              <a:ext cx="2047342" cy="0"/>
            </a:xfrm>
            <a:prstGeom prst="line">
              <a:avLst/>
            </a:prstGeom>
            <a:noFill/>
            <a:ln w="28575">
              <a:solidFill>
                <a:srgbClr val="808080"/>
              </a:solidFill>
              <a:prstDash val="solid"/>
            </a:ln>
          </p:spPr>
          <p:txBody>
            <a:bodyPr/>
            <a:lstStyle/>
            <a:p>
              <a:endParaRPr lang="de-DE"/>
            </a:p>
          </p:txBody>
        </p:sp>
        <p:sp>
          <p:nvSpPr>
            <p:cNvPr id="425" name="Shape 15">
              <a:extLst>
                <a:ext uri="{FF2B5EF4-FFF2-40B4-BE49-F238E27FC236}">
                  <a16:creationId xmlns:a16="http://schemas.microsoft.com/office/drawing/2014/main" id="{6219BB7B-1856-4862-4453-D74E1BE8AB35}"/>
                </a:ext>
              </a:extLst>
            </p:cNvPr>
            <p:cNvSpPr/>
            <p:nvPr/>
          </p:nvSpPr>
          <p:spPr>
            <a:xfrm>
              <a:off x="3435096" y="2016280"/>
              <a:ext cx="384048" cy="384048"/>
            </a:xfrm>
            <a:prstGeom prst="ellipse">
              <a:avLst/>
            </a:prstGeom>
            <a:solidFill>
              <a:srgbClr val="FFFFFF"/>
            </a:solidFill>
            <a:ln w="28575">
              <a:solidFill>
                <a:srgbClr val="00CC99"/>
              </a:solidFill>
              <a:prstDash val="solid"/>
            </a:ln>
          </p:spPr>
          <p:txBody>
            <a:bodyPr/>
            <a:lstStyle/>
            <a:p>
              <a:endParaRPr lang="de-DE"/>
            </a:p>
          </p:txBody>
        </p:sp>
        <p:sp>
          <p:nvSpPr>
            <p:cNvPr id="427" name="Text 16">
              <a:extLst>
                <a:ext uri="{FF2B5EF4-FFF2-40B4-BE49-F238E27FC236}">
                  <a16:creationId xmlns:a16="http://schemas.microsoft.com/office/drawing/2014/main" id="{F9C2182E-07A9-837F-F7D0-A934974D134E}"/>
                </a:ext>
              </a:extLst>
            </p:cNvPr>
            <p:cNvSpPr/>
            <p:nvPr/>
          </p:nvSpPr>
          <p:spPr>
            <a:xfrm>
              <a:off x="3435096" y="2016280"/>
              <a:ext cx="384048" cy="384048"/>
            </a:xfrm>
            <a:prstGeom prst="rect">
              <a:avLst/>
            </a:prstGeom>
            <a:noFill/>
            <a:ln/>
          </p:spPr>
          <p:txBody>
            <a:bodyPr wrap="square" lIns="0" tIns="0" rIns="0" bIns="0" rtlCol="0" anchor="ctr"/>
            <a:lstStyle/>
            <a:p>
              <a:pPr marL="0" indent="0" algn="ctr">
                <a:buNone/>
              </a:pPr>
              <a:r>
                <a:rPr lang="en-US" sz="1200" b="1" dirty="0">
                  <a:solidFill>
                    <a:srgbClr val="000000"/>
                  </a:solidFill>
                  <a:latin typeface="Aptos" pitchFamily="34" charset="0"/>
                  <a:ea typeface="Aptos" pitchFamily="34" charset="-122"/>
                  <a:cs typeface="Aptos" pitchFamily="34" charset="-120"/>
                </a:rPr>
                <a:t>A</a:t>
              </a:r>
              <a:endParaRPr lang="en-US" sz="1200" dirty="0"/>
            </a:p>
          </p:txBody>
        </p:sp>
        <p:sp>
          <p:nvSpPr>
            <p:cNvPr id="429" name="Shape 17">
              <a:extLst>
                <a:ext uri="{FF2B5EF4-FFF2-40B4-BE49-F238E27FC236}">
                  <a16:creationId xmlns:a16="http://schemas.microsoft.com/office/drawing/2014/main" id="{EA20DB34-6EAA-F722-48B5-63A7A12056FE}"/>
                </a:ext>
              </a:extLst>
            </p:cNvPr>
            <p:cNvSpPr/>
            <p:nvPr/>
          </p:nvSpPr>
          <p:spPr>
            <a:xfrm>
              <a:off x="3435096" y="2583208"/>
              <a:ext cx="384048" cy="384048"/>
            </a:xfrm>
            <a:prstGeom prst="ellipse">
              <a:avLst/>
            </a:prstGeom>
            <a:solidFill>
              <a:srgbClr val="FFFFFF"/>
            </a:solidFill>
            <a:ln w="28575">
              <a:solidFill>
                <a:srgbClr val="00CC99"/>
              </a:solidFill>
              <a:prstDash val="solid"/>
            </a:ln>
          </p:spPr>
          <p:txBody>
            <a:bodyPr/>
            <a:lstStyle/>
            <a:p>
              <a:endParaRPr lang="de-DE"/>
            </a:p>
          </p:txBody>
        </p:sp>
        <p:sp>
          <p:nvSpPr>
            <p:cNvPr id="431" name="Text 18">
              <a:extLst>
                <a:ext uri="{FF2B5EF4-FFF2-40B4-BE49-F238E27FC236}">
                  <a16:creationId xmlns:a16="http://schemas.microsoft.com/office/drawing/2014/main" id="{98510A1E-1E38-A164-EC50-34EB4EF87A04}"/>
                </a:ext>
              </a:extLst>
            </p:cNvPr>
            <p:cNvSpPr/>
            <p:nvPr/>
          </p:nvSpPr>
          <p:spPr>
            <a:xfrm>
              <a:off x="3435096" y="2583208"/>
              <a:ext cx="384048" cy="384048"/>
            </a:xfrm>
            <a:prstGeom prst="rect">
              <a:avLst/>
            </a:prstGeom>
            <a:noFill/>
            <a:ln/>
          </p:spPr>
          <p:txBody>
            <a:bodyPr wrap="square" lIns="0" tIns="0" rIns="0" bIns="0" rtlCol="0" anchor="ctr"/>
            <a:lstStyle/>
            <a:p>
              <a:pPr marL="0" indent="0" algn="ctr">
                <a:buNone/>
              </a:pPr>
              <a:r>
                <a:rPr lang="en-US" sz="1200" b="1" dirty="0">
                  <a:solidFill>
                    <a:srgbClr val="000000"/>
                  </a:solidFill>
                  <a:latin typeface="Aptos" pitchFamily="34" charset="0"/>
                  <a:ea typeface="Aptos" pitchFamily="34" charset="-122"/>
                  <a:cs typeface="Aptos" pitchFamily="34" charset="-120"/>
                </a:rPr>
                <a:t>B</a:t>
              </a:r>
              <a:endParaRPr lang="en-US" sz="1200" dirty="0"/>
            </a:p>
          </p:txBody>
        </p:sp>
        <p:sp>
          <p:nvSpPr>
            <p:cNvPr id="433" name="Shape 19">
              <a:extLst>
                <a:ext uri="{FF2B5EF4-FFF2-40B4-BE49-F238E27FC236}">
                  <a16:creationId xmlns:a16="http://schemas.microsoft.com/office/drawing/2014/main" id="{ED939342-52C6-1C37-FD25-29844CFD4883}"/>
                </a:ext>
              </a:extLst>
            </p:cNvPr>
            <p:cNvSpPr/>
            <p:nvPr/>
          </p:nvSpPr>
          <p:spPr>
            <a:xfrm>
              <a:off x="3435096" y="3150136"/>
              <a:ext cx="384048" cy="384048"/>
            </a:xfrm>
            <a:prstGeom prst="ellipse">
              <a:avLst/>
            </a:prstGeom>
            <a:solidFill>
              <a:srgbClr val="FFFFFF"/>
            </a:solidFill>
            <a:ln w="28575">
              <a:solidFill>
                <a:srgbClr val="00CC99"/>
              </a:solidFill>
              <a:prstDash val="solid"/>
            </a:ln>
          </p:spPr>
          <p:txBody>
            <a:bodyPr/>
            <a:lstStyle/>
            <a:p>
              <a:endParaRPr lang="de-DE"/>
            </a:p>
          </p:txBody>
        </p:sp>
        <p:sp>
          <p:nvSpPr>
            <p:cNvPr id="435" name="Text 20">
              <a:extLst>
                <a:ext uri="{FF2B5EF4-FFF2-40B4-BE49-F238E27FC236}">
                  <a16:creationId xmlns:a16="http://schemas.microsoft.com/office/drawing/2014/main" id="{33171F70-7C11-8EA0-8F24-0AD64287699C}"/>
                </a:ext>
              </a:extLst>
            </p:cNvPr>
            <p:cNvSpPr/>
            <p:nvPr/>
          </p:nvSpPr>
          <p:spPr>
            <a:xfrm>
              <a:off x="3435096" y="3150136"/>
              <a:ext cx="384048" cy="384048"/>
            </a:xfrm>
            <a:prstGeom prst="rect">
              <a:avLst/>
            </a:prstGeom>
            <a:noFill/>
            <a:ln/>
          </p:spPr>
          <p:txBody>
            <a:bodyPr wrap="square" lIns="0" tIns="0" rIns="0" bIns="0" rtlCol="0" anchor="ctr"/>
            <a:lstStyle/>
            <a:p>
              <a:pPr marL="0" indent="0" algn="ctr">
                <a:buNone/>
              </a:pPr>
              <a:r>
                <a:rPr lang="en-US" sz="1200" b="1" dirty="0">
                  <a:solidFill>
                    <a:srgbClr val="000000"/>
                  </a:solidFill>
                  <a:latin typeface="Aptos" pitchFamily="34" charset="0"/>
                  <a:ea typeface="Aptos" pitchFamily="34" charset="-122"/>
                  <a:cs typeface="Aptos" pitchFamily="34" charset="-120"/>
                </a:rPr>
                <a:t>C</a:t>
              </a:r>
              <a:endParaRPr lang="en-US" sz="1200" dirty="0"/>
            </a:p>
          </p:txBody>
        </p:sp>
        <p:sp>
          <p:nvSpPr>
            <p:cNvPr id="437" name="Shape 21">
              <a:extLst>
                <a:ext uri="{FF2B5EF4-FFF2-40B4-BE49-F238E27FC236}">
                  <a16:creationId xmlns:a16="http://schemas.microsoft.com/office/drawing/2014/main" id="{8C0F5E37-2B52-BAD2-4E5B-59D692894308}"/>
                </a:ext>
              </a:extLst>
            </p:cNvPr>
            <p:cNvSpPr/>
            <p:nvPr/>
          </p:nvSpPr>
          <p:spPr>
            <a:xfrm>
              <a:off x="3435096" y="3717064"/>
              <a:ext cx="384048" cy="384048"/>
            </a:xfrm>
            <a:prstGeom prst="ellipse">
              <a:avLst/>
            </a:prstGeom>
            <a:solidFill>
              <a:srgbClr val="FFFFFF"/>
            </a:solidFill>
            <a:ln w="28575">
              <a:solidFill>
                <a:srgbClr val="808080"/>
              </a:solidFill>
              <a:prstDash val="solid"/>
            </a:ln>
          </p:spPr>
          <p:txBody>
            <a:bodyPr/>
            <a:lstStyle/>
            <a:p>
              <a:endParaRPr lang="de-DE"/>
            </a:p>
          </p:txBody>
        </p:sp>
        <p:sp>
          <p:nvSpPr>
            <p:cNvPr id="439" name="Text 22">
              <a:extLst>
                <a:ext uri="{FF2B5EF4-FFF2-40B4-BE49-F238E27FC236}">
                  <a16:creationId xmlns:a16="http://schemas.microsoft.com/office/drawing/2014/main" id="{413D0FED-2894-B43C-1629-A7FB2D34AE96}"/>
                </a:ext>
              </a:extLst>
            </p:cNvPr>
            <p:cNvSpPr/>
            <p:nvPr/>
          </p:nvSpPr>
          <p:spPr>
            <a:xfrm>
              <a:off x="3435096" y="3717064"/>
              <a:ext cx="384048" cy="384048"/>
            </a:xfrm>
            <a:prstGeom prst="rect">
              <a:avLst/>
            </a:prstGeom>
            <a:noFill/>
            <a:ln/>
          </p:spPr>
          <p:txBody>
            <a:bodyPr wrap="square" lIns="0" tIns="0" rIns="0" bIns="0" rtlCol="0" anchor="ctr"/>
            <a:lstStyle/>
            <a:p>
              <a:pPr marL="0" indent="0" algn="ctr">
                <a:buNone/>
              </a:pPr>
              <a:r>
                <a:rPr lang="en-US" sz="1200" b="1" dirty="0">
                  <a:solidFill>
                    <a:srgbClr val="000000"/>
                  </a:solidFill>
                  <a:latin typeface="Aptos" pitchFamily="34" charset="0"/>
                  <a:ea typeface="Aptos" pitchFamily="34" charset="-122"/>
                  <a:cs typeface="Aptos" pitchFamily="34" charset="-120"/>
                </a:rPr>
                <a:t>D</a:t>
              </a:r>
              <a:endParaRPr lang="en-US" sz="1200" dirty="0"/>
            </a:p>
          </p:txBody>
        </p:sp>
        <p:sp>
          <p:nvSpPr>
            <p:cNvPr id="445" name="Shape 25">
              <a:extLst>
                <a:ext uri="{FF2B5EF4-FFF2-40B4-BE49-F238E27FC236}">
                  <a16:creationId xmlns:a16="http://schemas.microsoft.com/office/drawing/2014/main" id="{94E15C1B-9269-1B40-7F75-45CC18EF1C25}"/>
                </a:ext>
              </a:extLst>
            </p:cNvPr>
            <p:cNvSpPr/>
            <p:nvPr/>
          </p:nvSpPr>
          <p:spPr>
            <a:xfrm flipH="1">
              <a:off x="5912206" y="1961416"/>
              <a:ext cx="914" cy="2124000"/>
            </a:xfrm>
            <a:prstGeom prst="line">
              <a:avLst/>
            </a:prstGeom>
            <a:noFill/>
            <a:ln w="22225">
              <a:solidFill>
                <a:srgbClr val="808080"/>
              </a:solidFill>
              <a:prstDash val="dash"/>
            </a:ln>
          </p:spPr>
          <p:txBody>
            <a:bodyPr/>
            <a:lstStyle/>
            <a:p>
              <a:endParaRPr lang="de-DE"/>
            </a:p>
          </p:txBody>
        </p:sp>
        <p:sp>
          <p:nvSpPr>
            <p:cNvPr id="447" name="Text 26">
              <a:extLst>
                <a:ext uri="{FF2B5EF4-FFF2-40B4-BE49-F238E27FC236}">
                  <a16:creationId xmlns:a16="http://schemas.microsoft.com/office/drawing/2014/main" id="{C5CD4BAD-6C6E-853E-393F-6A450D3D8BEF}"/>
                </a:ext>
              </a:extLst>
            </p:cNvPr>
            <p:cNvSpPr/>
            <p:nvPr/>
          </p:nvSpPr>
          <p:spPr>
            <a:xfrm>
              <a:off x="4997806" y="4149881"/>
              <a:ext cx="1828800" cy="201168"/>
            </a:xfrm>
            <a:prstGeom prst="rect">
              <a:avLst/>
            </a:prstGeom>
            <a:noFill/>
            <a:ln/>
          </p:spPr>
          <p:txBody>
            <a:bodyPr wrap="square" lIns="0" tIns="0" rIns="0" bIns="0" rtlCol="0" anchor="ctr"/>
            <a:lstStyle/>
            <a:p>
              <a:pPr marL="0" indent="0" algn="ctr">
                <a:buNone/>
              </a:pPr>
              <a:r>
                <a:rPr lang="en-US" sz="1050" dirty="0">
                  <a:solidFill>
                    <a:srgbClr val="595959"/>
                  </a:solidFill>
                  <a:latin typeface="Aptos" pitchFamily="34" charset="0"/>
                  <a:ea typeface="Aptos" pitchFamily="34" charset="-122"/>
                  <a:cs typeface="Aptos" pitchFamily="34" charset="-120"/>
                </a:rPr>
                <a:t>Nachweisprüfung</a:t>
              </a:r>
              <a:endParaRPr lang="en-US" sz="1050" dirty="0"/>
            </a:p>
          </p:txBody>
        </p:sp>
        <p:sp>
          <p:nvSpPr>
            <p:cNvPr id="449" name="Shape 27">
              <a:extLst>
                <a:ext uri="{FF2B5EF4-FFF2-40B4-BE49-F238E27FC236}">
                  <a16:creationId xmlns:a16="http://schemas.microsoft.com/office/drawing/2014/main" id="{DED5996B-4AB5-1875-897D-988DB3C477D7}"/>
                </a:ext>
              </a:extLst>
            </p:cNvPr>
            <p:cNvSpPr/>
            <p:nvPr/>
          </p:nvSpPr>
          <p:spPr>
            <a:xfrm>
              <a:off x="5913120" y="2208304"/>
              <a:ext cx="3657600" cy="566928"/>
            </a:xfrm>
            <a:prstGeom prst="line">
              <a:avLst/>
            </a:prstGeom>
            <a:noFill/>
            <a:ln w="28575">
              <a:solidFill>
                <a:srgbClr val="00CC99"/>
              </a:solidFill>
              <a:prstDash val="solid"/>
            </a:ln>
          </p:spPr>
          <p:txBody>
            <a:bodyPr/>
            <a:lstStyle/>
            <a:p>
              <a:endParaRPr lang="de-DE"/>
            </a:p>
          </p:txBody>
        </p:sp>
        <p:sp>
          <p:nvSpPr>
            <p:cNvPr id="451" name="Shape 28">
              <a:extLst>
                <a:ext uri="{FF2B5EF4-FFF2-40B4-BE49-F238E27FC236}">
                  <a16:creationId xmlns:a16="http://schemas.microsoft.com/office/drawing/2014/main" id="{FA80886E-2B72-A84E-3638-280518BC6AE6}"/>
                </a:ext>
              </a:extLst>
            </p:cNvPr>
            <p:cNvSpPr/>
            <p:nvPr/>
          </p:nvSpPr>
          <p:spPr>
            <a:xfrm>
              <a:off x="5913120" y="2775232"/>
              <a:ext cx="3649374" cy="565100"/>
            </a:xfrm>
            <a:prstGeom prst="line">
              <a:avLst/>
            </a:prstGeom>
            <a:noFill/>
            <a:ln w="28575">
              <a:solidFill>
                <a:srgbClr val="00CC99"/>
              </a:solidFill>
              <a:prstDash val="solid"/>
            </a:ln>
          </p:spPr>
          <p:txBody>
            <a:bodyPr/>
            <a:lstStyle/>
            <a:p>
              <a:endParaRPr lang="de-DE"/>
            </a:p>
          </p:txBody>
        </p:sp>
        <p:sp>
          <p:nvSpPr>
            <p:cNvPr id="453" name="Shape 29">
              <a:extLst>
                <a:ext uri="{FF2B5EF4-FFF2-40B4-BE49-F238E27FC236}">
                  <a16:creationId xmlns:a16="http://schemas.microsoft.com/office/drawing/2014/main" id="{C657EE4F-576A-12DD-386C-217F26DF8784}"/>
                </a:ext>
              </a:extLst>
            </p:cNvPr>
            <p:cNvSpPr/>
            <p:nvPr/>
          </p:nvSpPr>
          <p:spPr>
            <a:xfrm flipV="1">
              <a:off x="5913120" y="2208304"/>
              <a:ext cx="3657600" cy="1133856"/>
            </a:xfrm>
            <a:prstGeom prst="line">
              <a:avLst/>
            </a:prstGeom>
            <a:noFill/>
            <a:ln w="28575">
              <a:solidFill>
                <a:srgbClr val="00CC99"/>
              </a:solidFill>
              <a:prstDash val="solid"/>
            </a:ln>
          </p:spPr>
          <p:txBody>
            <a:bodyPr/>
            <a:lstStyle/>
            <a:p>
              <a:endParaRPr lang="de-DE"/>
            </a:p>
          </p:txBody>
        </p:sp>
        <p:sp>
          <p:nvSpPr>
            <p:cNvPr id="457" name="Shape 31">
              <a:extLst>
                <a:ext uri="{FF2B5EF4-FFF2-40B4-BE49-F238E27FC236}">
                  <a16:creationId xmlns:a16="http://schemas.microsoft.com/office/drawing/2014/main" id="{FEB72D02-41F6-7648-40C1-262CF90549DB}"/>
                </a:ext>
              </a:extLst>
            </p:cNvPr>
            <p:cNvSpPr/>
            <p:nvPr/>
          </p:nvSpPr>
          <p:spPr>
            <a:xfrm>
              <a:off x="9570720" y="1961416"/>
              <a:ext cx="914" cy="2124000"/>
            </a:xfrm>
            <a:prstGeom prst="line">
              <a:avLst/>
            </a:prstGeom>
            <a:noFill/>
            <a:ln w="22225">
              <a:solidFill>
                <a:srgbClr val="808080"/>
              </a:solidFill>
              <a:prstDash val="dash"/>
            </a:ln>
          </p:spPr>
          <p:txBody>
            <a:bodyPr/>
            <a:lstStyle/>
            <a:p>
              <a:endParaRPr lang="de-DE"/>
            </a:p>
          </p:txBody>
        </p:sp>
        <p:sp>
          <p:nvSpPr>
            <p:cNvPr id="459" name="Text 32">
              <a:extLst>
                <a:ext uri="{FF2B5EF4-FFF2-40B4-BE49-F238E27FC236}">
                  <a16:creationId xmlns:a16="http://schemas.microsoft.com/office/drawing/2014/main" id="{46988C16-75E1-5778-8FE5-11C1E00EF6F0}"/>
                </a:ext>
              </a:extLst>
            </p:cNvPr>
            <p:cNvSpPr/>
            <p:nvPr/>
          </p:nvSpPr>
          <p:spPr>
            <a:xfrm>
              <a:off x="8884006" y="4149881"/>
              <a:ext cx="1371600" cy="201168"/>
            </a:xfrm>
            <a:prstGeom prst="rect">
              <a:avLst/>
            </a:prstGeom>
            <a:noFill/>
            <a:ln/>
          </p:spPr>
          <p:txBody>
            <a:bodyPr wrap="square" lIns="0" tIns="0" rIns="0" bIns="0" rtlCol="0" anchor="ctr"/>
            <a:lstStyle/>
            <a:p>
              <a:pPr marL="0" indent="0" algn="ctr">
                <a:buNone/>
              </a:pPr>
              <a:r>
                <a:rPr lang="en-US" sz="1100" b="1" dirty="0" err="1">
                  <a:solidFill>
                    <a:srgbClr val="000000"/>
                  </a:solidFill>
                  <a:latin typeface="Aptos" pitchFamily="34" charset="0"/>
                  <a:ea typeface="Aptos" pitchFamily="34" charset="-122"/>
                  <a:cs typeface="Aptos" pitchFamily="34" charset="-120"/>
                </a:rPr>
                <a:t>Zuteilung</a:t>
              </a:r>
              <a:endParaRPr lang="en-US" sz="1100" dirty="0"/>
            </a:p>
          </p:txBody>
        </p:sp>
        <p:sp>
          <p:nvSpPr>
            <p:cNvPr id="461" name="Shape 33">
              <a:extLst>
                <a:ext uri="{FF2B5EF4-FFF2-40B4-BE49-F238E27FC236}">
                  <a16:creationId xmlns:a16="http://schemas.microsoft.com/office/drawing/2014/main" id="{4AA11868-4E37-4820-68EC-EE52278BB114}"/>
                </a:ext>
              </a:extLst>
            </p:cNvPr>
            <p:cNvSpPr/>
            <p:nvPr/>
          </p:nvSpPr>
          <p:spPr>
            <a:xfrm>
              <a:off x="9570720" y="1961416"/>
              <a:ext cx="2244055" cy="1050646"/>
            </a:xfrm>
            <a:prstGeom prst="roundRect">
              <a:avLst>
                <a:gd name="adj" fmla="val 8421"/>
              </a:avLst>
            </a:prstGeom>
            <a:solidFill>
              <a:srgbClr val="E6FAF5"/>
            </a:solidFill>
            <a:ln w="19050">
              <a:solidFill>
                <a:srgbClr val="00CC99"/>
              </a:solidFill>
              <a:prstDash val="dash"/>
            </a:ln>
          </p:spPr>
          <p:txBody>
            <a:bodyPr anchor="ctr"/>
            <a:lstStyle/>
            <a:p>
              <a:pPr algn="ctr"/>
              <a:r>
                <a:rPr lang="de-DE" sz="1050" b="1" dirty="0">
                  <a:solidFill>
                    <a:srgbClr val="00CC99"/>
                  </a:solidFill>
                  <a:latin typeface="Aptos" panose="020B0004020202020204" pitchFamily="34" charset="0"/>
                </a:rPr>
                <a:t>verfügbare Kapazität</a:t>
              </a:r>
            </a:p>
          </p:txBody>
        </p:sp>
        <p:sp>
          <p:nvSpPr>
            <p:cNvPr id="463" name="Shape 34">
              <a:extLst>
                <a:ext uri="{FF2B5EF4-FFF2-40B4-BE49-F238E27FC236}">
                  <a16:creationId xmlns:a16="http://schemas.microsoft.com/office/drawing/2014/main" id="{95C7124E-5A2F-202B-AF38-6A1EF6163F60}"/>
                </a:ext>
              </a:extLst>
            </p:cNvPr>
            <p:cNvSpPr/>
            <p:nvPr/>
          </p:nvSpPr>
          <p:spPr>
            <a:xfrm>
              <a:off x="9570720" y="2208304"/>
              <a:ext cx="1974304" cy="0"/>
            </a:xfrm>
            <a:prstGeom prst="line">
              <a:avLst/>
            </a:prstGeom>
            <a:noFill/>
            <a:ln w="31750">
              <a:solidFill>
                <a:srgbClr val="00CC99"/>
              </a:solidFill>
              <a:prstDash val="solid"/>
            </a:ln>
          </p:spPr>
          <p:txBody>
            <a:bodyPr/>
            <a:lstStyle/>
            <a:p>
              <a:endParaRPr lang="de-DE"/>
            </a:p>
          </p:txBody>
        </p:sp>
        <p:sp>
          <p:nvSpPr>
            <p:cNvPr id="465" name="Shape 35">
              <a:extLst>
                <a:ext uri="{FF2B5EF4-FFF2-40B4-BE49-F238E27FC236}">
                  <a16:creationId xmlns:a16="http://schemas.microsoft.com/office/drawing/2014/main" id="{9307596C-0715-FF2F-9E97-BEBCC269AA39}"/>
                </a:ext>
              </a:extLst>
            </p:cNvPr>
            <p:cNvSpPr/>
            <p:nvPr/>
          </p:nvSpPr>
          <p:spPr>
            <a:xfrm>
              <a:off x="9570720" y="2775232"/>
              <a:ext cx="1874520" cy="0"/>
            </a:xfrm>
            <a:prstGeom prst="line">
              <a:avLst/>
            </a:prstGeom>
            <a:noFill/>
            <a:ln w="31750">
              <a:solidFill>
                <a:srgbClr val="00CC99"/>
              </a:solidFill>
              <a:prstDash val="solid"/>
            </a:ln>
          </p:spPr>
          <p:txBody>
            <a:bodyPr/>
            <a:lstStyle/>
            <a:p>
              <a:endParaRPr lang="de-DE"/>
            </a:p>
          </p:txBody>
        </p:sp>
        <p:sp>
          <p:nvSpPr>
            <p:cNvPr id="467" name="Shape 36">
              <a:extLst>
                <a:ext uri="{FF2B5EF4-FFF2-40B4-BE49-F238E27FC236}">
                  <a16:creationId xmlns:a16="http://schemas.microsoft.com/office/drawing/2014/main" id="{E53DEFD9-8550-491D-4A0B-FA722CC13A43}"/>
                </a:ext>
              </a:extLst>
            </p:cNvPr>
            <p:cNvSpPr/>
            <p:nvPr/>
          </p:nvSpPr>
          <p:spPr>
            <a:xfrm>
              <a:off x="11280648" y="2006314"/>
              <a:ext cx="384048" cy="384048"/>
            </a:xfrm>
            <a:prstGeom prst="ellipse">
              <a:avLst/>
            </a:prstGeom>
            <a:solidFill>
              <a:srgbClr val="00CC99"/>
            </a:solidFill>
            <a:ln w="25400">
              <a:solidFill>
                <a:srgbClr val="00CC99"/>
              </a:solidFill>
              <a:prstDash val="solid"/>
            </a:ln>
          </p:spPr>
          <p:txBody>
            <a:bodyPr anchor="ctr"/>
            <a:lstStyle/>
            <a:p>
              <a:r>
                <a:rPr lang="de-DE" sz="1200" b="1" dirty="0">
                  <a:solidFill>
                    <a:schemeClr val="bg1"/>
                  </a:solidFill>
                  <a:latin typeface="Aptos" panose="020B0004020202020204" pitchFamily="34" charset="0"/>
                </a:rPr>
                <a:t>C</a:t>
              </a:r>
            </a:p>
          </p:txBody>
        </p:sp>
        <p:sp>
          <p:nvSpPr>
            <p:cNvPr id="471" name="Shape 38">
              <a:extLst>
                <a:ext uri="{FF2B5EF4-FFF2-40B4-BE49-F238E27FC236}">
                  <a16:creationId xmlns:a16="http://schemas.microsoft.com/office/drawing/2014/main" id="{E004CABB-468D-E004-0263-B1EB4C23DD5E}"/>
                </a:ext>
              </a:extLst>
            </p:cNvPr>
            <p:cNvSpPr/>
            <p:nvPr/>
          </p:nvSpPr>
          <p:spPr>
            <a:xfrm>
              <a:off x="11280648" y="2565012"/>
              <a:ext cx="384048" cy="384048"/>
            </a:xfrm>
            <a:prstGeom prst="ellipse">
              <a:avLst/>
            </a:prstGeom>
            <a:solidFill>
              <a:srgbClr val="00CC99"/>
            </a:solidFill>
            <a:ln w="25400">
              <a:solidFill>
                <a:srgbClr val="00CC99"/>
              </a:solidFill>
              <a:prstDash val="solid"/>
            </a:ln>
          </p:spPr>
          <p:txBody>
            <a:bodyPr anchor="ctr"/>
            <a:lstStyle/>
            <a:p>
              <a:r>
                <a:rPr lang="de-DE" sz="1200" b="1" dirty="0">
                  <a:solidFill>
                    <a:schemeClr val="bg1"/>
                  </a:solidFill>
                  <a:latin typeface="Aptos" panose="020B0004020202020204" pitchFamily="34" charset="0"/>
                </a:rPr>
                <a:t>A</a:t>
              </a:r>
              <a:endParaRPr lang="de-DE" b="1" dirty="0">
                <a:solidFill>
                  <a:schemeClr val="bg1"/>
                </a:solidFill>
                <a:latin typeface="Aptos" panose="020B0004020202020204" pitchFamily="34" charset="0"/>
              </a:endParaRPr>
            </a:p>
          </p:txBody>
        </p:sp>
        <p:sp>
          <p:nvSpPr>
            <p:cNvPr id="475" name="Shape 40">
              <a:extLst>
                <a:ext uri="{FF2B5EF4-FFF2-40B4-BE49-F238E27FC236}">
                  <a16:creationId xmlns:a16="http://schemas.microsoft.com/office/drawing/2014/main" id="{0287BDD9-50E6-D17C-AE43-1251ABDBCADF}"/>
                </a:ext>
              </a:extLst>
            </p:cNvPr>
            <p:cNvSpPr/>
            <p:nvPr/>
          </p:nvSpPr>
          <p:spPr>
            <a:xfrm>
              <a:off x="9570720" y="3342160"/>
              <a:ext cx="1645920" cy="914"/>
            </a:xfrm>
            <a:prstGeom prst="line">
              <a:avLst/>
            </a:prstGeom>
            <a:noFill/>
            <a:ln w="25400">
              <a:solidFill>
                <a:srgbClr val="808080"/>
              </a:solidFill>
              <a:prstDash val="dash"/>
            </a:ln>
          </p:spPr>
          <p:txBody>
            <a:bodyPr/>
            <a:lstStyle/>
            <a:p>
              <a:endParaRPr lang="de-DE"/>
            </a:p>
          </p:txBody>
        </p:sp>
        <p:sp>
          <p:nvSpPr>
            <p:cNvPr id="479" name="Shape 42">
              <a:extLst>
                <a:ext uri="{FF2B5EF4-FFF2-40B4-BE49-F238E27FC236}">
                  <a16:creationId xmlns:a16="http://schemas.microsoft.com/office/drawing/2014/main" id="{64D7B0F2-67AF-A0E0-2706-F420EB035FAF}"/>
                </a:ext>
              </a:extLst>
            </p:cNvPr>
            <p:cNvSpPr/>
            <p:nvPr/>
          </p:nvSpPr>
          <p:spPr>
            <a:xfrm>
              <a:off x="11061192" y="3186712"/>
              <a:ext cx="310896" cy="310896"/>
            </a:xfrm>
            <a:prstGeom prst="ellipse">
              <a:avLst/>
            </a:prstGeom>
            <a:solidFill>
              <a:srgbClr val="FFFFFF"/>
            </a:solidFill>
            <a:ln w="25400">
              <a:solidFill>
                <a:srgbClr val="808080"/>
              </a:solidFill>
              <a:prstDash val="solid"/>
            </a:ln>
          </p:spPr>
          <p:txBody>
            <a:bodyPr/>
            <a:lstStyle/>
            <a:p>
              <a:endParaRPr lang="de-DE"/>
            </a:p>
          </p:txBody>
        </p:sp>
        <p:sp>
          <p:nvSpPr>
            <p:cNvPr id="481" name="Text 43">
              <a:extLst>
                <a:ext uri="{FF2B5EF4-FFF2-40B4-BE49-F238E27FC236}">
                  <a16:creationId xmlns:a16="http://schemas.microsoft.com/office/drawing/2014/main" id="{93791532-4379-A23C-9176-21A5ABF11E4C}"/>
                </a:ext>
              </a:extLst>
            </p:cNvPr>
            <p:cNvSpPr/>
            <p:nvPr/>
          </p:nvSpPr>
          <p:spPr>
            <a:xfrm>
              <a:off x="11061192" y="3186712"/>
              <a:ext cx="310896" cy="310896"/>
            </a:xfrm>
            <a:prstGeom prst="rect">
              <a:avLst/>
            </a:prstGeom>
            <a:noFill/>
            <a:ln/>
          </p:spPr>
          <p:txBody>
            <a:bodyPr wrap="square" lIns="0" tIns="0" rIns="0" bIns="0" rtlCol="0" anchor="ctr"/>
            <a:lstStyle/>
            <a:p>
              <a:pPr marL="0" indent="0" algn="ctr">
                <a:buNone/>
              </a:pPr>
              <a:r>
                <a:rPr lang="en-US" sz="1100" b="1" dirty="0">
                  <a:solidFill>
                    <a:srgbClr val="000000"/>
                  </a:solidFill>
                  <a:latin typeface="Aptos" pitchFamily="34" charset="0"/>
                </a:rPr>
                <a:t>B</a:t>
              </a:r>
              <a:endParaRPr lang="en-US" sz="1100" dirty="0"/>
            </a:p>
          </p:txBody>
        </p:sp>
        <p:sp>
          <p:nvSpPr>
            <p:cNvPr id="487" name="Text 46">
              <a:extLst>
                <a:ext uri="{FF2B5EF4-FFF2-40B4-BE49-F238E27FC236}">
                  <a16:creationId xmlns:a16="http://schemas.microsoft.com/office/drawing/2014/main" id="{52BB0DA2-EFDC-D402-9854-2AF075FA845F}"/>
                </a:ext>
              </a:extLst>
            </p:cNvPr>
            <p:cNvSpPr/>
            <p:nvPr/>
          </p:nvSpPr>
          <p:spPr>
            <a:xfrm>
              <a:off x="11445240" y="3209718"/>
              <a:ext cx="364846" cy="247042"/>
            </a:xfrm>
            <a:prstGeom prst="rect">
              <a:avLst/>
            </a:prstGeom>
            <a:noFill/>
            <a:ln/>
          </p:spPr>
          <p:txBody>
            <a:bodyPr wrap="square" lIns="0" tIns="0" rIns="0" bIns="0" rtlCol="0" anchor="ctr"/>
            <a:lstStyle/>
            <a:p>
              <a:pPr marL="0" indent="0" algn="l">
                <a:buNone/>
              </a:pPr>
              <a:r>
                <a:rPr lang="en-US" sz="1150" b="1" dirty="0">
                  <a:solidFill>
                    <a:srgbClr val="595959"/>
                  </a:solidFill>
                  <a:latin typeface="Aptos" pitchFamily="34" charset="0"/>
                  <a:ea typeface="Aptos" pitchFamily="34" charset="-122"/>
                  <a:cs typeface="Aptos" pitchFamily="34" charset="-120"/>
                </a:rPr>
                <a:t>↻</a:t>
              </a:r>
              <a:endParaRPr lang="en-US" sz="1150" dirty="0"/>
            </a:p>
          </p:txBody>
        </p:sp>
        <p:sp>
          <p:nvSpPr>
            <p:cNvPr id="489" name="Shape 47">
              <a:extLst>
                <a:ext uri="{FF2B5EF4-FFF2-40B4-BE49-F238E27FC236}">
                  <a16:creationId xmlns:a16="http://schemas.microsoft.com/office/drawing/2014/main" id="{B2ED698D-B5CA-2CFF-82C7-2D15FAC4511A}"/>
                </a:ext>
              </a:extLst>
            </p:cNvPr>
            <p:cNvSpPr/>
            <p:nvPr/>
          </p:nvSpPr>
          <p:spPr>
            <a:xfrm>
              <a:off x="3277368" y="4431515"/>
              <a:ext cx="2514600" cy="1665957"/>
            </a:xfrm>
            <a:prstGeom prst="roundRect">
              <a:avLst>
                <a:gd name="adj" fmla="val 6806"/>
              </a:avLst>
            </a:prstGeom>
            <a:solidFill>
              <a:srgbClr val="E6FAF5"/>
            </a:solidFill>
            <a:ln w="19050">
              <a:solidFill>
                <a:srgbClr val="00CC99">
                  <a:alpha val="85000"/>
                </a:srgbClr>
              </a:solidFill>
              <a:prstDash val="solid"/>
            </a:ln>
            <a:effectLst>
              <a:outerShdw blurRad="76200" dist="25400" dir="5400000" algn="bl" rotWithShape="0">
                <a:srgbClr val="404040">
                  <a:alpha val="18000"/>
                </a:srgbClr>
              </a:outerShdw>
            </a:effectLst>
          </p:spPr>
          <p:txBody>
            <a:bodyPr anchor="ctr"/>
            <a:lstStyle/>
            <a:p>
              <a:pPr>
                <a:spcAft>
                  <a:spcPts val="400"/>
                </a:spcAft>
              </a:pPr>
              <a:r>
                <a:rPr lang="de-DE" sz="1200" dirty="0">
                  <a:latin typeface="Aptos" panose="020B0004020202020204" pitchFamily="34" charset="0"/>
                </a:rPr>
                <a:t>Netzbetreiber stellen </a:t>
              </a:r>
              <a:r>
                <a:rPr lang="de-DE" sz="1200" b="1" dirty="0">
                  <a:latin typeface="Aptos" panose="020B0004020202020204" pitchFamily="34" charset="0"/>
                </a:rPr>
                <a:t>Transparenz </a:t>
              </a:r>
              <a:r>
                <a:rPr lang="de-DE" sz="1200" dirty="0">
                  <a:latin typeface="Aptos" panose="020B0004020202020204" pitchFamily="34" charset="0"/>
                </a:rPr>
                <a:t>über verfügbare Kapazitäten (vgl. §17c EnWG-E) her. </a:t>
              </a:r>
            </a:p>
            <a:p>
              <a:pPr>
                <a:spcAft>
                  <a:spcPts val="400"/>
                </a:spcAft>
              </a:pPr>
              <a:r>
                <a:rPr lang="de-DE" sz="1200" dirty="0">
                  <a:latin typeface="Aptos" panose="020B0004020202020204" pitchFamily="34" charset="0"/>
                </a:rPr>
                <a:t>Ein </a:t>
              </a:r>
              <a:r>
                <a:rPr lang="de-DE" sz="1200" b="1" dirty="0">
                  <a:latin typeface="Aptos" panose="020B0004020202020204" pitchFamily="34" charset="0"/>
                </a:rPr>
                <a:t>Ernsthaftigkeitsnachweis</a:t>
              </a:r>
              <a:r>
                <a:rPr lang="de-DE" sz="1200" dirty="0">
                  <a:latin typeface="Aptos" panose="020B0004020202020204" pitchFamily="34" charset="0"/>
                </a:rPr>
                <a:t> sollte bei Antragstellung erbracht werden. </a:t>
              </a:r>
            </a:p>
          </p:txBody>
        </p:sp>
        <p:sp>
          <p:nvSpPr>
            <p:cNvPr id="493" name="Shape 49">
              <a:extLst>
                <a:ext uri="{FF2B5EF4-FFF2-40B4-BE49-F238E27FC236}">
                  <a16:creationId xmlns:a16="http://schemas.microsoft.com/office/drawing/2014/main" id="{49C01DDE-81E7-6630-DD5F-22396C8399E6}"/>
                </a:ext>
              </a:extLst>
            </p:cNvPr>
            <p:cNvSpPr/>
            <p:nvPr/>
          </p:nvSpPr>
          <p:spPr>
            <a:xfrm>
              <a:off x="6009825" y="4431515"/>
              <a:ext cx="3496206" cy="1665957"/>
            </a:xfrm>
            <a:prstGeom prst="roundRect">
              <a:avLst>
                <a:gd name="adj" fmla="val 5190"/>
              </a:avLst>
            </a:prstGeom>
            <a:solidFill>
              <a:srgbClr val="E6FAF5"/>
            </a:solidFill>
            <a:ln w="19050">
              <a:solidFill>
                <a:srgbClr val="00CC99">
                  <a:alpha val="85000"/>
                </a:srgbClr>
              </a:solidFill>
              <a:prstDash val="solid"/>
            </a:ln>
            <a:effectLst>
              <a:outerShdw blurRad="76200" dist="25400" dir="5400000" algn="bl" rotWithShape="0">
                <a:srgbClr val="404040">
                  <a:alpha val="18000"/>
                </a:srgbClr>
              </a:outerShdw>
            </a:effectLst>
          </p:spPr>
          <p:txBody>
            <a:bodyPr anchor="ctr"/>
            <a:lstStyle/>
            <a:p>
              <a:pPr>
                <a:spcAft>
                  <a:spcPts val="400"/>
                </a:spcAft>
              </a:pPr>
              <a:r>
                <a:rPr lang="de-DE" sz="1200" dirty="0">
                  <a:latin typeface="Aptos" panose="020B0004020202020204" pitchFamily="34" charset="0"/>
                </a:rPr>
                <a:t>Priorisierung </a:t>
              </a:r>
              <a:r>
                <a:rPr lang="de-DE" sz="1200" b="1" dirty="0">
                  <a:latin typeface="Aptos" panose="020B0004020202020204" pitchFamily="34" charset="0"/>
                </a:rPr>
                <a:t>verpflichtend &amp; vorrangig </a:t>
              </a:r>
              <a:r>
                <a:rPr lang="de-DE" sz="1200" dirty="0">
                  <a:latin typeface="Aptos" panose="020B0004020202020204" pitchFamily="34" charset="0"/>
                </a:rPr>
                <a:t>anhand</a:t>
              </a:r>
            </a:p>
            <a:p>
              <a:pPr>
                <a:spcAft>
                  <a:spcPts val="400"/>
                </a:spcAft>
              </a:pPr>
              <a:r>
                <a:rPr lang="de-DE" sz="1200" b="1" dirty="0">
                  <a:latin typeface="Aptos" panose="020B0004020202020204" pitchFamily="34" charset="0"/>
                </a:rPr>
                <a:t>(1) Reifegrad </a:t>
              </a:r>
              <a:r>
                <a:rPr lang="de-DE" sz="1200" dirty="0">
                  <a:latin typeface="Aptos" panose="020B0004020202020204" pitchFamily="34" charset="0"/>
                </a:rPr>
                <a:t>(z.B. Planung &amp; Genehmigung)</a:t>
              </a:r>
              <a:endParaRPr lang="de-DE" sz="1200" b="1" dirty="0">
                <a:latin typeface="Aptos" panose="020B0004020202020204" pitchFamily="34" charset="0"/>
              </a:endParaRPr>
            </a:p>
            <a:p>
              <a:pPr>
                <a:spcAft>
                  <a:spcPts val="400"/>
                </a:spcAft>
              </a:pPr>
              <a:r>
                <a:rPr lang="de-DE" sz="1200" b="1" dirty="0">
                  <a:latin typeface="Aptos" panose="020B0004020202020204" pitchFamily="34" charset="0"/>
                </a:rPr>
                <a:t>(2) </a:t>
              </a:r>
              <a:r>
                <a:rPr lang="de-DE" sz="1200" b="1" dirty="0" err="1">
                  <a:latin typeface="Aptos" panose="020B0004020202020204" pitchFamily="34" charset="0"/>
                </a:rPr>
                <a:t>Netzdienlichkeit</a:t>
              </a:r>
              <a:r>
                <a:rPr lang="de-DE" sz="1200" dirty="0">
                  <a:latin typeface="Aptos" panose="020B0004020202020204" pitchFamily="34" charset="0"/>
                </a:rPr>
                <a:t> (z.B. FCA, Co-Location) </a:t>
              </a:r>
              <a:endParaRPr lang="de-DE" sz="1200" b="1" dirty="0">
                <a:latin typeface="Aptos" panose="020B0004020202020204" pitchFamily="34" charset="0"/>
              </a:endParaRPr>
            </a:p>
            <a:p>
              <a:pPr>
                <a:spcAft>
                  <a:spcPts val="400"/>
                </a:spcAft>
              </a:pPr>
              <a:r>
                <a:rPr lang="de-DE" sz="1200" b="1" dirty="0">
                  <a:latin typeface="Aptos" panose="020B0004020202020204" pitchFamily="34" charset="0"/>
                </a:rPr>
                <a:t>(3) Ortsgebundenheit </a:t>
              </a:r>
              <a:r>
                <a:rPr lang="de-DE" sz="1200" dirty="0">
                  <a:latin typeface="Aptos" panose="020B0004020202020204" pitchFamily="34" charset="0"/>
                </a:rPr>
                <a:t>(z.B. Erweiterungen, Industriegebiete, Wind-Vorranggebiete)</a:t>
              </a:r>
            </a:p>
            <a:p>
              <a:pPr>
                <a:spcAft>
                  <a:spcPts val="400"/>
                </a:spcAft>
              </a:pPr>
              <a:r>
                <a:rPr lang="de-DE" sz="1200" dirty="0">
                  <a:latin typeface="Aptos" panose="020B0004020202020204" pitchFamily="34" charset="0"/>
                </a:rPr>
                <a:t>Optional können </a:t>
              </a:r>
              <a:r>
                <a:rPr lang="de-DE" sz="1200" b="1" dirty="0">
                  <a:latin typeface="Aptos" panose="020B0004020202020204" pitchFamily="34" charset="0"/>
                </a:rPr>
                <a:t>weitere Kriterien </a:t>
              </a:r>
              <a:r>
                <a:rPr lang="de-DE" sz="1200" dirty="0">
                  <a:latin typeface="Aptos" panose="020B0004020202020204" pitchFamily="34" charset="0"/>
                </a:rPr>
                <a:t>berücksichtigt werden. </a:t>
              </a:r>
            </a:p>
          </p:txBody>
        </p:sp>
        <p:sp>
          <p:nvSpPr>
            <p:cNvPr id="497" name="Shape 51">
              <a:extLst>
                <a:ext uri="{FF2B5EF4-FFF2-40B4-BE49-F238E27FC236}">
                  <a16:creationId xmlns:a16="http://schemas.microsoft.com/office/drawing/2014/main" id="{575E4233-CD83-5527-E5CC-E9791FD42E95}"/>
                </a:ext>
              </a:extLst>
            </p:cNvPr>
            <p:cNvSpPr/>
            <p:nvPr/>
          </p:nvSpPr>
          <p:spPr>
            <a:xfrm>
              <a:off x="9723888" y="4431515"/>
              <a:ext cx="2103120" cy="1664129"/>
            </a:xfrm>
            <a:prstGeom prst="roundRect">
              <a:avLst>
                <a:gd name="adj" fmla="val 5190"/>
              </a:avLst>
            </a:prstGeom>
            <a:solidFill>
              <a:srgbClr val="E6FAF5"/>
            </a:solidFill>
            <a:ln w="19050">
              <a:solidFill>
                <a:srgbClr val="00CC99">
                  <a:alpha val="85000"/>
                </a:srgbClr>
              </a:solidFill>
              <a:prstDash val="solid"/>
            </a:ln>
            <a:effectLst>
              <a:outerShdw blurRad="76200" dist="25400" dir="5400000" algn="bl" rotWithShape="0">
                <a:srgbClr val="404040">
                  <a:alpha val="18000"/>
                </a:srgbClr>
              </a:outerShdw>
            </a:effectLst>
          </p:spPr>
          <p:txBody>
            <a:bodyPr anchor="ctr"/>
            <a:lstStyle/>
            <a:p>
              <a:pPr>
                <a:spcAft>
                  <a:spcPts val="400"/>
                </a:spcAft>
              </a:pPr>
              <a:r>
                <a:rPr lang="de-DE" sz="1200" b="1" dirty="0">
                  <a:latin typeface="Aptos" panose="020B0004020202020204" pitchFamily="34" charset="0"/>
                </a:rPr>
                <a:t>Reservierung</a:t>
              </a:r>
              <a:r>
                <a:rPr lang="de-DE" sz="1200" dirty="0">
                  <a:latin typeface="Aptos" panose="020B0004020202020204" pitchFamily="34" charset="0"/>
                </a:rPr>
                <a:t> zugeteilter Kapazität sollte meilensteinbasiert erfolgen (§17f EnWG-E).</a:t>
              </a:r>
            </a:p>
            <a:p>
              <a:pPr>
                <a:spcAft>
                  <a:spcPts val="400"/>
                </a:spcAft>
              </a:pPr>
              <a:r>
                <a:rPr lang="de-DE" sz="1200" dirty="0">
                  <a:latin typeface="Aptos" panose="020B0004020202020204" pitchFamily="34" charset="0"/>
                </a:rPr>
                <a:t>Nicht genutzte Kapazitäten werden </a:t>
              </a:r>
              <a:r>
                <a:rPr lang="de-DE" sz="1200" b="1" dirty="0">
                  <a:latin typeface="Aptos" panose="020B0004020202020204" pitchFamily="34" charset="0"/>
                </a:rPr>
                <a:t>freigegeben</a:t>
              </a:r>
              <a:r>
                <a:rPr lang="de-DE" sz="1200" dirty="0">
                  <a:latin typeface="Aptos" panose="020B0004020202020204" pitchFamily="34" charset="0"/>
                </a:rPr>
                <a:t> (§17 EnWG-E).</a:t>
              </a:r>
            </a:p>
          </p:txBody>
        </p:sp>
        <p:sp>
          <p:nvSpPr>
            <p:cNvPr id="2" name="Shape 49">
              <a:extLst>
                <a:ext uri="{FF2B5EF4-FFF2-40B4-BE49-F238E27FC236}">
                  <a16:creationId xmlns:a16="http://schemas.microsoft.com/office/drawing/2014/main" id="{C268CC2E-097D-BEAA-71BE-A1751BAED952}"/>
                </a:ext>
              </a:extLst>
            </p:cNvPr>
            <p:cNvSpPr/>
            <p:nvPr/>
          </p:nvSpPr>
          <p:spPr>
            <a:xfrm>
              <a:off x="3277368" y="6209722"/>
              <a:ext cx="8549640" cy="279195"/>
            </a:xfrm>
            <a:prstGeom prst="roundRect">
              <a:avLst>
                <a:gd name="adj" fmla="val 22248"/>
              </a:avLst>
            </a:prstGeom>
            <a:solidFill>
              <a:srgbClr val="E6FAF5"/>
            </a:solidFill>
            <a:ln w="19050">
              <a:solidFill>
                <a:srgbClr val="00CC99">
                  <a:alpha val="85000"/>
                </a:srgbClr>
              </a:solidFill>
              <a:prstDash val="solid"/>
            </a:ln>
            <a:effectLst>
              <a:outerShdw blurRad="76200" dist="25400" dir="5400000" algn="bl" rotWithShape="0">
                <a:srgbClr val="404040">
                  <a:alpha val="18000"/>
                </a:srgbClr>
              </a:outerShdw>
            </a:effectLst>
          </p:spPr>
          <p:txBody>
            <a:bodyPr anchor="ctr"/>
            <a:lstStyle/>
            <a:p>
              <a:pPr algn="ctr">
                <a:spcAft>
                  <a:spcPts val="400"/>
                </a:spcAft>
              </a:pPr>
              <a:r>
                <a:rPr lang="de-DE" sz="1200" b="1" dirty="0">
                  <a:latin typeface="Aptos" panose="020B0004020202020204" pitchFamily="34" charset="0"/>
                </a:rPr>
                <a:t>Transparenzvorgaben</a:t>
              </a:r>
            </a:p>
          </p:txBody>
        </p:sp>
      </p:grpSp>
      <p:sp>
        <p:nvSpPr>
          <p:cNvPr id="498" name="Inhaltsplatzhalter 2">
            <a:extLst>
              <a:ext uri="{FF2B5EF4-FFF2-40B4-BE49-F238E27FC236}">
                <a16:creationId xmlns:a16="http://schemas.microsoft.com/office/drawing/2014/main" id="{6875DB0A-FDCE-55A0-DF1B-D868A768B9B2}"/>
              </a:ext>
            </a:extLst>
          </p:cNvPr>
          <p:cNvSpPr>
            <a:spLocks noGrp="1"/>
          </p:cNvSpPr>
          <p:nvPr>
            <p:ph sz="half" idx="1"/>
          </p:nvPr>
        </p:nvSpPr>
        <p:spPr>
          <a:xfrm>
            <a:off x="330680" y="1096335"/>
            <a:ext cx="2728607" cy="4877952"/>
          </a:xfrm>
        </p:spPr>
        <p:txBody>
          <a:bodyPr anchor="ctr"/>
          <a:lstStyle/>
          <a:p>
            <a:pPr>
              <a:lnSpc>
                <a:spcPts val="2200"/>
              </a:lnSpc>
              <a:spcAft>
                <a:spcPts val="600"/>
              </a:spcAft>
            </a:pPr>
            <a:r>
              <a:rPr lang="de-DE" sz="1600" b="1" dirty="0">
                <a:latin typeface="Aptos" panose="020B0004020202020204" pitchFamily="34" charset="0"/>
              </a:rPr>
              <a:t>Einschlägig </a:t>
            </a:r>
            <a:r>
              <a:rPr lang="de-DE" sz="1600" dirty="0">
                <a:latin typeface="Aptos" panose="020B0004020202020204" pitchFamily="34" charset="0"/>
              </a:rPr>
              <a:t>sollte das Verfahren nur für </a:t>
            </a:r>
            <a:r>
              <a:rPr lang="de-DE" sz="1600" b="1" dirty="0">
                <a:latin typeface="Aptos" panose="020B0004020202020204" pitchFamily="34" charset="0"/>
              </a:rPr>
              <a:t>Anlagen oberhalb der NS </a:t>
            </a:r>
            <a:r>
              <a:rPr lang="de-DE" sz="1600" dirty="0">
                <a:latin typeface="Aptos" panose="020B0004020202020204" pitchFamily="34" charset="0"/>
              </a:rPr>
              <a:t>sein. </a:t>
            </a:r>
          </a:p>
          <a:p>
            <a:pPr>
              <a:lnSpc>
                <a:spcPts val="2200"/>
              </a:lnSpc>
              <a:spcAft>
                <a:spcPts val="600"/>
              </a:spcAft>
            </a:pPr>
            <a:r>
              <a:rPr lang="de-DE" sz="1600" dirty="0">
                <a:latin typeface="Aptos" panose="020B0004020202020204" pitchFamily="34" charset="0"/>
              </a:rPr>
              <a:t>Grundsätze für die Priorisierung sollten unter </a:t>
            </a:r>
            <a:r>
              <a:rPr lang="de-DE" sz="1600" b="1" dirty="0">
                <a:latin typeface="Aptos" panose="020B0004020202020204" pitchFamily="34" charset="0"/>
              </a:rPr>
              <a:t>Beteiligung relevanter Stakeholder </a:t>
            </a:r>
            <a:r>
              <a:rPr lang="de-DE" sz="1600" dirty="0">
                <a:latin typeface="Aptos" panose="020B0004020202020204" pitchFamily="34" charset="0"/>
              </a:rPr>
              <a:t>erarbeitet werden.</a:t>
            </a:r>
          </a:p>
          <a:p>
            <a:pPr>
              <a:lnSpc>
                <a:spcPts val="2200"/>
              </a:lnSpc>
              <a:spcAft>
                <a:spcPts val="600"/>
              </a:spcAft>
            </a:pPr>
            <a:r>
              <a:rPr lang="de-DE" sz="1600" dirty="0">
                <a:latin typeface="Aptos" panose="020B0004020202020204" pitchFamily="34" charset="0"/>
              </a:rPr>
              <a:t>Das Verfahren sollte von der </a:t>
            </a:r>
            <a:r>
              <a:rPr lang="de-DE" sz="1600" b="1" dirty="0">
                <a:latin typeface="Aptos" panose="020B0004020202020204" pitchFamily="34" charset="0"/>
              </a:rPr>
              <a:t>BNetzA bestätigt </a:t>
            </a:r>
            <a:r>
              <a:rPr lang="de-DE" sz="1600" dirty="0">
                <a:latin typeface="Aptos" panose="020B0004020202020204" pitchFamily="34" charset="0"/>
              </a:rPr>
              <a:t>werden. </a:t>
            </a:r>
          </a:p>
        </p:txBody>
      </p:sp>
      <p:pic>
        <p:nvPicPr>
          <p:cNvPr id="4" name="Grafik 3">
            <a:extLst>
              <a:ext uri="{FF2B5EF4-FFF2-40B4-BE49-F238E27FC236}">
                <a16:creationId xmlns:a16="http://schemas.microsoft.com/office/drawing/2014/main" id="{E6180E3E-B4BA-A943-D0E7-8FC0B3ECD022}"/>
              </a:ext>
            </a:extLst>
          </p:cNvPr>
          <p:cNvPicPr>
            <a:picLocks noChangeAspect="1"/>
          </p:cNvPicPr>
          <p:nvPr/>
        </p:nvPicPr>
        <p:blipFill>
          <a:blip r:embed="rId3"/>
          <a:stretch>
            <a:fillRect/>
          </a:stretch>
        </p:blipFill>
        <p:spPr>
          <a:xfrm>
            <a:off x="137281" y="80495"/>
            <a:ext cx="11917438" cy="6697010"/>
          </a:xfrm>
          <a:prstGeom prst="rect">
            <a:avLst/>
          </a:prstGeom>
        </p:spPr>
      </p:pic>
    </p:spTree>
    <p:extLst>
      <p:ext uri="{BB962C8B-B14F-4D97-AF65-F5344CB8AC3E}">
        <p14:creationId xmlns:p14="http://schemas.microsoft.com/office/powerpoint/2010/main" val="3371776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24F5-3419-7014-B4D4-91E84034AC41}"/>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D11D625-D62C-0428-4AE4-DC6968135252}"/>
              </a:ext>
            </a:extLst>
          </p:cNvPr>
          <p:cNvSpPr>
            <a:spLocks noGrp="1"/>
          </p:cNvSpPr>
          <p:nvPr>
            <p:ph sz="half" idx="1"/>
          </p:nvPr>
        </p:nvSpPr>
        <p:spPr>
          <a:xfrm>
            <a:off x="330679" y="1628800"/>
            <a:ext cx="8357609" cy="4536503"/>
          </a:xfrm>
        </p:spPr>
        <p:txBody>
          <a:bodyPr anchor="ctr"/>
          <a:lstStyle/>
          <a:p>
            <a:pPr>
              <a:lnSpc>
                <a:spcPts val="2200"/>
              </a:lnSpc>
              <a:spcAft>
                <a:spcPts val="1000"/>
              </a:spcAft>
            </a:pPr>
            <a:r>
              <a:rPr lang="de-DE" sz="1600" dirty="0">
                <a:latin typeface="Aptos" panose="020B0004020202020204" pitchFamily="34" charset="0"/>
              </a:rPr>
              <a:t>Eine</a:t>
            </a:r>
            <a:r>
              <a:rPr lang="de-DE" sz="1600" b="1" dirty="0">
                <a:latin typeface="Aptos" panose="020B0004020202020204" pitchFamily="34" charset="0"/>
              </a:rPr>
              <a:t> Priorisierung anhand klima- und wirtschaftspolitischer Ziele </a:t>
            </a:r>
            <a:r>
              <a:rPr lang="de-DE" sz="1600" dirty="0">
                <a:latin typeface="Aptos" panose="020B0004020202020204" pitchFamily="34" charset="0"/>
              </a:rPr>
              <a:t>ist </a:t>
            </a:r>
            <a:r>
              <a:rPr lang="de-DE" sz="1600" b="1" dirty="0">
                <a:latin typeface="Aptos" panose="020B0004020202020204" pitchFamily="34" charset="0"/>
              </a:rPr>
              <a:t>wünschenswert</a:t>
            </a:r>
            <a:r>
              <a:rPr lang="de-DE" sz="1600" dirty="0">
                <a:latin typeface="Aptos" panose="020B0004020202020204" pitchFamily="34" charset="0"/>
              </a:rPr>
              <a:t>. </a:t>
            </a:r>
          </a:p>
          <a:p>
            <a:pPr>
              <a:lnSpc>
                <a:spcPts val="2200"/>
              </a:lnSpc>
              <a:spcAft>
                <a:spcPts val="1000"/>
              </a:spcAft>
            </a:pPr>
            <a:r>
              <a:rPr lang="de-DE" sz="1600" dirty="0">
                <a:latin typeface="Aptos" panose="020B0004020202020204" pitchFamily="34" charset="0"/>
              </a:rPr>
              <a:t>Bislang gibt es dafür aber (im Verteilnetz) </a:t>
            </a:r>
            <a:r>
              <a:rPr lang="de-DE" sz="1600" b="1" dirty="0">
                <a:latin typeface="Aptos" panose="020B0004020202020204" pitchFamily="34" charset="0"/>
              </a:rPr>
              <a:t>keine hinreichend robuste und legitime Grundlage</a:t>
            </a:r>
            <a:r>
              <a:rPr lang="de-DE" sz="1600" dirty="0">
                <a:latin typeface="Aptos" panose="020B0004020202020204" pitchFamily="34" charset="0"/>
              </a:rPr>
              <a:t>. </a:t>
            </a:r>
          </a:p>
          <a:p>
            <a:pPr>
              <a:lnSpc>
                <a:spcPts val="2200"/>
              </a:lnSpc>
              <a:spcAft>
                <a:spcPts val="1000"/>
              </a:spcAft>
            </a:pPr>
            <a:r>
              <a:rPr lang="de-DE" sz="1600" dirty="0">
                <a:latin typeface="Aptos" panose="020B0004020202020204" pitchFamily="34" charset="0"/>
              </a:rPr>
              <a:t>Insbesondere die </a:t>
            </a:r>
            <a:r>
              <a:rPr lang="de-DE" sz="1600" b="1" dirty="0">
                <a:latin typeface="Aptos" panose="020B0004020202020204" pitchFamily="34" charset="0"/>
              </a:rPr>
              <a:t>Regionalszenarien nach §14d EnWG </a:t>
            </a:r>
            <a:r>
              <a:rPr lang="de-DE" sz="1600" dirty="0">
                <a:latin typeface="Aptos" panose="020B0004020202020204" pitchFamily="34" charset="0"/>
              </a:rPr>
              <a:t>bilden zwar Klimaneutralität ab</a:t>
            </a:r>
            <a:r>
              <a:rPr lang="de-DE" sz="1600" b="1" dirty="0">
                <a:latin typeface="Aptos" panose="020B0004020202020204" pitchFamily="34" charset="0"/>
              </a:rPr>
              <a:t>, </a:t>
            </a:r>
            <a:r>
              <a:rPr lang="de-DE" sz="1600" dirty="0">
                <a:latin typeface="Aptos" panose="020B0004020202020204" pitchFamily="34" charset="0"/>
              </a:rPr>
              <a:t>sind bislang aber </a:t>
            </a:r>
            <a:r>
              <a:rPr lang="de-DE" sz="1600" b="1" dirty="0">
                <a:latin typeface="Aptos" panose="020B0004020202020204" pitchFamily="34" charset="0"/>
              </a:rPr>
              <a:t>nicht verbindlich und standardisiert genug</a:t>
            </a:r>
            <a:r>
              <a:rPr lang="de-DE" sz="1600" dirty="0">
                <a:latin typeface="Aptos" panose="020B0004020202020204" pitchFamily="34" charset="0"/>
              </a:rPr>
              <a:t>, um zur Basis für eine Priorisierung zu werden. </a:t>
            </a:r>
          </a:p>
          <a:p>
            <a:pPr>
              <a:lnSpc>
                <a:spcPts val="2200"/>
              </a:lnSpc>
              <a:spcAft>
                <a:spcPts val="1000"/>
              </a:spcAft>
            </a:pPr>
            <a:r>
              <a:rPr lang="de-DE" sz="1600" b="1" u="sng" dirty="0">
                <a:latin typeface="Aptos" panose="020B0004020202020204" pitchFamily="34" charset="0"/>
              </a:rPr>
              <a:t>Nicht</a:t>
            </a:r>
            <a:r>
              <a:rPr lang="de-DE" sz="1600" b="1" dirty="0">
                <a:latin typeface="Aptos" panose="020B0004020202020204" pitchFamily="34" charset="0"/>
              </a:rPr>
              <a:t> als Teil eines Priorisierungsverfahrens </a:t>
            </a:r>
            <a:r>
              <a:rPr lang="de-DE" sz="1600" dirty="0">
                <a:latin typeface="Aptos" panose="020B0004020202020204" pitchFamily="34" charset="0"/>
              </a:rPr>
              <a:t>vorzusehen sind daher (zunächst) die</a:t>
            </a:r>
          </a:p>
          <a:p>
            <a:pPr marL="857250" lvl="1" indent="-457200">
              <a:lnSpc>
                <a:spcPts val="2200"/>
              </a:lnSpc>
              <a:spcAft>
                <a:spcPts val="600"/>
              </a:spcAft>
              <a:buFont typeface="+mj-lt"/>
              <a:buAutoNum type="arabicPeriod"/>
            </a:pPr>
            <a:r>
              <a:rPr lang="de-DE" sz="1600" b="1" dirty="0">
                <a:latin typeface="Aptos" panose="020B0004020202020204" pitchFamily="34" charset="0"/>
              </a:rPr>
              <a:t>De-Priorisierung von EE-Anlagen </a:t>
            </a:r>
            <a:r>
              <a:rPr lang="de-DE" sz="1600" dirty="0">
                <a:latin typeface="Aptos" panose="020B0004020202020204" pitchFamily="34" charset="0"/>
              </a:rPr>
              <a:t>gegenüber Verbrauchern und Speichern</a:t>
            </a:r>
          </a:p>
          <a:p>
            <a:pPr marL="857250" lvl="1" indent="-457200">
              <a:lnSpc>
                <a:spcPts val="2200"/>
              </a:lnSpc>
              <a:spcAft>
                <a:spcPts val="1000"/>
              </a:spcAft>
              <a:buFont typeface="+mj-lt"/>
              <a:buAutoNum type="arabicPeriod"/>
            </a:pPr>
            <a:r>
              <a:rPr lang="de-DE" sz="1600" b="1" dirty="0">
                <a:latin typeface="Aptos" panose="020B0004020202020204" pitchFamily="34" charset="0"/>
              </a:rPr>
              <a:t>(Regionale) Kontingentierung</a:t>
            </a:r>
            <a:r>
              <a:rPr lang="de-DE" sz="1600" dirty="0">
                <a:latin typeface="Aptos" panose="020B0004020202020204" pitchFamily="34" charset="0"/>
              </a:rPr>
              <a:t> nach Technologien / Anlagen</a:t>
            </a:r>
            <a:endParaRPr lang="de-DE" sz="2000" dirty="0">
              <a:latin typeface="Aptos" panose="020B0004020202020204" pitchFamily="34" charset="0"/>
            </a:endParaRPr>
          </a:p>
          <a:p>
            <a:pPr>
              <a:lnSpc>
                <a:spcPts val="2200"/>
              </a:lnSpc>
              <a:spcAft>
                <a:spcPts val="1000"/>
              </a:spcAft>
            </a:pPr>
            <a:r>
              <a:rPr lang="de-DE" sz="1600" b="1" dirty="0">
                <a:latin typeface="Aptos" panose="020B0004020202020204" pitchFamily="34" charset="0"/>
              </a:rPr>
              <a:t>Grundlage</a:t>
            </a:r>
            <a:r>
              <a:rPr lang="de-DE" sz="1600" dirty="0">
                <a:latin typeface="Aptos" panose="020B0004020202020204" pitchFamily="34" charset="0"/>
              </a:rPr>
              <a:t> für eine solche strategische Priorisierung könnte jedoch eine deutliche </a:t>
            </a:r>
            <a:r>
              <a:rPr lang="de-DE" sz="1600" b="1" dirty="0">
                <a:latin typeface="Aptos" panose="020B0004020202020204" pitchFamily="34" charset="0"/>
              </a:rPr>
              <a:t>Stärkung der Regionalszenarien und NAPs</a:t>
            </a:r>
            <a:r>
              <a:rPr lang="de-DE" sz="1600" dirty="0">
                <a:latin typeface="Aptos" panose="020B0004020202020204" pitchFamily="34" charset="0"/>
              </a:rPr>
              <a:t> sein.</a:t>
            </a:r>
          </a:p>
          <a:p>
            <a:pPr>
              <a:lnSpc>
                <a:spcPts val="2200"/>
              </a:lnSpc>
              <a:spcAft>
                <a:spcPts val="1000"/>
              </a:spcAft>
            </a:pPr>
            <a:r>
              <a:rPr lang="de-DE" sz="1600" dirty="0">
                <a:latin typeface="Aptos" panose="020B0004020202020204" pitchFamily="34" charset="0"/>
              </a:rPr>
              <a:t>Für das </a:t>
            </a:r>
            <a:r>
              <a:rPr lang="de-DE" sz="1600" b="1" dirty="0">
                <a:latin typeface="Aptos" panose="020B0004020202020204" pitchFamily="34" charset="0"/>
              </a:rPr>
              <a:t>befristete Freihalten von Anschlusskapazitäten </a:t>
            </a:r>
            <a:r>
              <a:rPr lang="de-DE" sz="1600" dirty="0">
                <a:latin typeface="Aptos" panose="020B0004020202020204" pitchFamily="34" charset="0"/>
              </a:rPr>
              <a:t>unter Verweis auf künftige Anfragen braucht es robuste planerische Grundlagen und klare zeitliche Fristen. </a:t>
            </a:r>
            <a:endParaRPr lang="de-DE" sz="1600" b="1" dirty="0">
              <a:latin typeface="Aptos" panose="020B0004020202020204" pitchFamily="34" charset="0"/>
            </a:endParaRPr>
          </a:p>
        </p:txBody>
      </p:sp>
      <p:sp>
        <p:nvSpPr>
          <p:cNvPr id="5" name="Textfeld 4">
            <a:extLst>
              <a:ext uri="{FF2B5EF4-FFF2-40B4-BE49-F238E27FC236}">
                <a16:creationId xmlns:a16="http://schemas.microsoft.com/office/drawing/2014/main" id="{47BC2230-4E68-5299-D5B8-AB27B3EA6889}"/>
              </a:ext>
            </a:extLst>
          </p:cNvPr>
          <p:cNvSpPr txBox="1"/>
          <p:nvPr/>
        </p:nvSpPr>
        <p:spPr bwMode="auto">
          <a:xfrm>
            <a:off x="330678" y="404664"/>
            <a:ext cx="10301825" cy="1077218"/>
          </a:xfrm>
          <a:prstGeom prst="rect">
            <a:avLst/>
          </a:prstGeom>
          <a:noFill/>
        </p:spPr>
        <p:txBody>
          <a:bodyPr wrap="square" rtlCol="0">
            <a:spAutoFit/>
          </a:bodyPr>
          <a:lstStyle/>
          <a:p>
            <a:r>
              <a:rPr lang="de-DE" sz="3200" b="1" dirty="0">
                <a:latin typeface="Aptos" panose="020B0004020202020204" pitchFamily="34" charset="0"/>
              </a:rPr>
              <a:t>Für eine Priorisierung anhand strategischer oder politischer Ziele braucht es eine robuste Basis</a:t>
            </a:r>
          </a:p>
        </p:txBody>
      </p:sp>
      <p:pic>
        <p:nvPicPr>
          <p:cNvPr id="8" name="Grafik 7">
            <a:extLst>
              <a:ext uri="{FF2B5EF4-FFF2-40B4-BE49-F238E27FC236}">
                <a16:creationId xmlns:a16="http://schemas.microsoft.com/office/drawing/2014/main" id="{9AD128C9-CB6F-68A4-10AD-348AC25C6775}"/>
              </a:ext>
            </a:extLst>
          </p:cNvPr>
          <p:cNvPicPr>
            <a:picLocks noChangeAspect="1"/>
          </p:cNvPicPr>
          <p:nvPr/>
        </p:nvPicPr>
        <p:blipFill>
          <a:blip r:embed="rId3">
            <a:duotone>
              <a:schemeClr val="accent1">
                <a:shade val="45000"/>
                <a:satMod val="135000"/>
              </a:schemeClr>
              <a:prstClr val="white"/>
            </a:duotone>
          </a:blip>
          <a:stretch>
            <a:fillRect/>
          </a:stretch>
        </p:blipFill>
        <p:spPr>
          <a:xfrm>
            <a:off x="9109911" y="1844824"/>
            <a:ext cx="2751360" cy="3789040"/>
          </a:xfrm>
          <a:prstGeom prst="rect">
            <a:avLst/>
          </a:prstGeom>
        </p:spPr>
      </p:pic>
      <p:sp>
        <p:nvSpPr>
          <p:cNvPr id="4" name="Textfeld 3">
            <a:extLst>
              <a:ext uri="{FF2B5EF4-FFF2-40B4-BE49-F238E27FC236}">
                <a16:creationId xmlns:a16="http://schemas.microsoft.com/office/drawing/2014/main" id="{88325F9F-148D-9D28-88E5-81A65A1887D9}"/>
              </a:ext>
            </a:extLst>
          </p:cNvPr>
          <p:cNvSpPr txBox="1"/>
          <p:nvPr/>
        </p:nvSpPr>
        <p:spPr>
          <a:xfrm>
            <a:off x="9109911" y="5631598"/>
            <a:ext cx="2751360" cy="346505"/>
          </a:xfrm>
          <a:prstGeom prst="rect">
            <a:avLst/>
          </a:prstGeom>
          <a:noFill/>
        </p:spPr>
        <p:txBody>
          <a:bodyPr wrap="square">
            <a:spAutoFit/>
          </a:bodyPr>
          <a:lstStyle/>
          <a:p>
            <a:pPr algn="r">
              <a:lnSpc>
                <a:spcPts val="2200"/>
              </a:lnSpc>
            </a:pPr>
            <a:r>
              <a:rPr lang="en-US" sz="1050" b="1" dirty="0">
                <a:latin typeface="Aptos" panose="020B0004020202020204" pitchFamily="34" charset="0"/>
              </a:rPr>
              <a:t>Quelle: </a:t>
            </a:r>
            <a:r>
              <a:rPr lang="en-US" sz="1050" dirty="0" err="1">
                <a:latin typeface="Aptos" panose="020B0004020202020204" pitchFamily="34" charset="0"/>
                <a:hlinkClick r:id="rId4"/>
              </a:rPr>
              <a:t>Regionalszenario</a:t>
            </a:r>
            <a:r>
              <a:rPr lang="en-US" sz="1050" b="1" dirty="0">
                <a:latin typeface="Aptos" panose="020B0004020202020204" pitchFamily="34" charset="0"/>
              </a:rPr>
              <a:t>  </a:t>
            </a:r>
            <a:endParaRPr lang="en-US" sz="1050" dirty="0">
              <a:latin typeface="Aptos" panose="020B0004020202020204" pitchFamily="34" charset="0"/>
            </a:endParaRPr>
          </a:p>
        </p:txBody>
      </p:sp>
    </p:spTree>
    <p:extLst>
      <p:ext uri="{BB962C8B-B14F-4D97-AF65-F5344CB8AC3E}">
        <p14:creationId xmlns:p14="http://schemas.microsoft.com/office/powerpoint/2010/main" val="2687116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8456-3C49-4DBF-223C-57F75319B3AC}"/>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1D81C794-4B18-F0EF-6368-E05E1EBD6086}"/>
              </a:ext>
            </a:extLst>
          </p:cNvPr>
          <p:cNvSpPr>
            <a:spLocks noGrp="1"/>
          </p:cNvSpPr>
          <p:nvPr>
            <p:ph sz="half" idx="1"/>
          </p:nvPr>
        </p:nvSpPr>
        <p:spPr>
          <a:xfrm>
            <a:off x="330679" y="1628800"/>
            <a:ext cx="8717649" cy="4536503"/>
          </a:xfrm>
        </p:spPr>
        <p:txBody>
          <a:bodyPr anchor="ctr"/>
          <a:lstStyle/>
          <a:p>
            <a:pPr marL="0" indent="0">
              <a:lnSpc>
                <a:spcPts val="2200"/>
              </a:lnSpc>
              <a:spcAft>
                <a:spcPts val="600"/>
              </a:spcAft>
              <a:buNone/>
            </a:pPr>
            <a:r>
              <a:rPr lang="de-DE" sz="1600" dirty="0">
                <a:latin typeface="Aptos" panose="020B0004020202020204" pitchFamily="34" charset="0"/>
              </a:rPr>
              <a:t>Der Entwurf für </a:t>
            </a:r>
            <a:r>
              <a:rPr lang="de-DE" sz="1600" b="1" dirty="0">
                <a:latin typeface="Aptos" panose="020B0004020202020204" pitchFamily="34" charset="0"/>
              </a:rPr>
              <a:t>§17b EnWG im Netzpaket weist deutliche Schwächen auf</a:t>
            </a:r>
            <a:r>
              <a:rPr lang="de-DE" sz="1600" dirty="0">
                <a:latin typeface="Aptos" panose="020B0004020202020204" pitchFamily="34" charset="0"/>
              </a:rPr>
              <a:t>: Die angegebenen Priorisierungskriterien sind </a:t>
            </a:r>
            <a:r>
              <a:rPr lang="de-DE" sz="1600" b="1" dirty="0">
                <a:latin typeface="Aptos" panose="020B0004020202020204" pitchFamily="34" charset="0"/>
              </a:rPr>
              <a:t>vage und weitreichend</a:t>
            </a:r>
            <a:r>
              <a:rPr lang="de-DE" sz="1600" dirty="0">
                <a:latin typeface="Aptos" panose="020B0004020202020204" pitchFamily="34" charset="0"/>
              </a:rPr>
              <a:t>, bei einer netzbetreiber-individuellen Anwendung droht ein </a:t>
            </a:r>
            <a:r>
              <a:rPr lang="de-DE" sz="1600" b="1" dirty="0">
                <a:latin typeface="Aptos" panose="020B0004020202020204" pitchFamily="34" charset="0"/>
              </a:rPr>
              <a:t>(rechtlich riskanter) Flickenteppich</a:t>
            </a:r>
            <a:r>
              <a:rPr lang="de-DE" sz="1600" dirty="0">
                <a:latin typeface="Aptos" panose="020B0004020202020204" pitchFamily="34" charset="0"/>
              </a:rPr>
              <a:t>. Daher braucht es deutliche Nachbesserungen: </a:t>
            </a:r>
          </a:p>
          <a:p>
            <a:pPr marL="457200" indent="-457200">
              <a:lnSpc>
                <a:spcPts val="2200"/>
              </a:lnSpc>
              <a:spcAft>
                <a:spcPts val="600"/>
              </a:spcAft>
              <a:buFont typeface="+mj-lt"/>
              <a:buAutoNum type="arabicPeriod"/>
            </a:pPr>
            <a:r>
              <a:rPr lang="de-DE" sz="1600" b="1" dirty="0">
                <a:latin typeface="Aptos" panose="020B0004020202020204" pitchFamily="34" charset="0"/>
              </a:rPr>
              <a:t>Anpassung des §17b EnWG-E</a:t>
            </a:r>
            <a:r>
              <a:rPr lang="de-DE" sz="1600" dirty="0">
                <a:latin typeface="Aptos" panose="020B0004020202020204" pitchFamily="34" charset="0"/>
              </a:rPr>
              <a:t>: </a:t>
            </a:r>
          </a:p>
          <a:p>
            <a:pPr marL="857250" lvl="1" indent="-457200">
              <a:lnSpc>
                <a:spcPts val="2200"/>
              </a:lnSpc>
              <a:spcAft>
                <a:spcPts val="600"/>
              </a:spcAft>
              <a:buFont typeface="+mj-lt"/>
              <a:buAutoNum type="alphaLcPeriod"/>
            </a:pPr>
            <a:r>
              <a:rPr lang="de-DE" sz="1600" dirty="0">
                <a:latin typeface="Aptos" panose="020B0004020202020204" pitchFamily="34" charset="0"/>
              </a:rPr>
              <a:t>Klarstellung, dass Anschlussvorrang nach §8 EEG unberührt bleibt</a:t>
            </a:r>
          </a:p>
          <a:p>
            <a:pPr marL="857250" lvl="1" indent="-457200">
              <a:lnSpc>
                <a:spcPts val="2200"/>
              </a:lnSpc>
              <a:spcAft>
                <a:spcPts val="600"/>
              </a:spcAft>
              <a:buFont typeface="+mj-lt"/>
              <a:buAutoNum type="alphaLcPeriod"/>
            </a:pPr>
            <a:r>
              <a:rPr lang="de-DE" sz="1600" dirty="0">
                <a:highlight>
                  <a:srgbClr val="FFFFFF"/>
                </a:highlight>
                <a:latin typeface="Aptos" panose="020B0004020202020204" pitchFamily="34" charset="0"/>
              </a:rPr>
              <a:t>Aufnahme verpflichtend und vorrangig zu berücksichtigender Priorisierungskriterien (Reifegrad, </a:t>
            </a:r>
            <a:r>
              <a:rPr lang="de-DE" sz="1600" dirty="0" err="1">
                <a:highlight>
                  <a:srgbClr val="FFFFFF"/>
                </a:highlight>
                <a:latin typeface="Aptos" panose="020B0004020202020204" pitchFamily="34" charset="0"/>
              </a:rPr>
              <a:t>Netzdienlichkeit</a:t>
            </a:r>
            <a:r>
              <a:rPr lang="de-DE" sz="1600" dirty="0">
                <a:highlight>
                  <a:srgbClr val="FFFFFF"/>
                </a:highlight>
                <a:latin typeface="Aptos" panose="020B0004020202020204" pitchFamily="34" charset="0"/>
              </a:rPr>
              <a:t>, Ortsgebundenheit)</a:t>
            </a:r>
          </a:p>
          <a:p>
            <a:pPr marL="857250" lvl="1" indent="-457200">
              <a:lnSpc>
                <a:spcPts val="2200"/>
              </a:lnSpc>
              <a:spcAft>
                <a:spcPts val="600"/>
              </a:spcAft>
              <a:buFont typeface="+mj-lt"/>
              <a:buAutoNum type="alphaLcPeriod"/>
            </a:pPr>
            <a:r>
              <a:rPr lang="de-DE" sz="1600" dirty="0">
                <a:highlight>
                  <a:srgbClr val="FFFFFF"/>
                </a:highlight>
                <a:latin typeface="Aptos" panose="020B0004020202020204" pitchFamily="34" charset="0"/>
              </a:rPr>
              <a:t>Ergänzung klarer Vorgaben für das Freihalten von Kapazitäten</a:t>
            </a:r>
          </a:p>
          <a:p>
            <a:pPr marL="857250" lvl="1" indent="-457200">
              <a:lnSpc>
                <a:spcPts val="2200"/>
              </a:lnSpc>
              <a:spcAft>
                <a:spcPts val="600"/>
              </a:spcAft>
              <a:buFont typeface="+mj-lt"/>
              <a:buAutoNum type="alphaLcPeriod"/>
            </a:pPr>
            <a:r>
              <a:rPr lang="de-DE" sz="1600" dirty="0">
                <a:latin typeface="Aptos" panose="020B0004020202020204" pitchFamily="34" charset="0"/>
              </a:rPr>
              <a:t>Ergänzung von Vorgaben zur Einbindung von Stakeholdern und Verfahrenstransparenz</a:t>
            </a:r>
          </a:p>
          <a:p>
            <a:pPr marL="457200" indent="-457200">
              <a:lnSpc>
                <a:spcPts val="2200"/>
              </a:lnSpc>
              <a:spcAft>
                <a:spcPts val="600"/>
              </a:spcAft>
              <a:buFont typeface="+mj-lt"/>
              <a:buAutoNum type="arabicPeriod"/>
            </a:pPr>
            <a:r>
              <a:rPr lang="de-DE" sz="1600" b="1" dirty="0">
                <a:latin typeface="Aptos" panose="020B0004020202020204" pitchFamily="34" charset="0"/>
              </a:rPr>
              <a:t>Ergänzung eines § </a:t>
            </a:r>
            <a:r>
              <a:rPr lang="de-DE" sz="1600" dirty="0">
                <a:latin typeface="Aptos" panose="020B0004020202020204" pitchFamily="34" charset="0"/>
              </a:rPr>
              <a:t>zur Entwicklung eines einheitlichen Zuteilungsverfahrens durch VNBs (analog zu §17a EnWG-E) </a:t>
            </a:r>
          </a:p>
          <a:p>
            <a:pPr marL="457200" indent="-457200">
              <a:lnSpc>
                <a:spcPts val="2200"/>
              </a:lnSpc>
              <a:spcAft>
                <a:spcPts val="600"/>
              </a:spcAft>
              <a:buFont typeface="+mj-lt"/>
              <a:buAutoNum type="arabicPeriod"/>
            </a:pPr>
            <a:r>
              <a:rPr lang="de-DE" sz="1600" b="1" dirty="0">
                <a:latin typeface="Aptos" panose="020B0004020202020204" pitchFamily="34" charset="0"/>
              </a:rPr>
              <a:t>Perspektivisch: Änderung des §14d EnWG </a:t>
            </a:r>
            <a:r>
              <a:rPr lang="de-DE" sz="1600" dirty="0">
                <a:latin typeface="Aptos" panose="020B0004020202020204" pitchFamily="34" charset="0"/>
              </a:rPr>
              <a:t>zur Stärkung von Regionalszenarien und NAPs, um eine strategische Priorisierung im Einklang mit Klimazielen zu ermöglichen</a:t>
            </a:r>
          </a:p>
        </p:txBody>
      </p:sp>
      <p:sp>
        <p:nvSpPr>
          <p:cNvPr id="5" name="Textfeld 4">
            <a:extLst>
              <a:ext uri="{FF2B5EF4-FFF2-40B4-BE49-F238E27FC236}">
                <a16:creationId xmlns:a16="http://schemas.microsoft.com/office/drawing/2014/main" id="{201F0682-1B7F-8B9A-E70A-5CE1AAF7DE74}"/>
              </a:ext>
            </a:extLst>
          </p:cNvPr>
          <p:cNvSpPr txBox="1"/>
          <p:nvPr/>
        </p:nvSpPr>
        <p:spPr bwMode="auto">
          <a:xfrm>
            <a:off x="330679" y="400309"/>
            <a:ext cx="10157808" cy="1077218"/>
          </a:xfrm>
          <a:prstGeom prst="rect">
            <a:avLst/>
          </a:prstGeom>
          <a:noFill/>
        </p:spPr>
        <p:txBody>
          <a:bodyPr wrap="square" rtlCol="0">
            <a:spAutoFit/>
          </a:bodyPr>
          <a:lstStyle/>
          <a:p>
            <a:r>
              <a:rPr lang="de-DE" sz="3200" b="1" dirty="0">
                <a:latin typeface="Aptos" panose="020B0004020202020204" pitchFamily="34" charset="0"/>
              </a:rPr>
              <a:t>Ein energiewendetaugliches Priorisierungsverfahren braucht deutliche Anpassungen im Netzpaket</a:t>
            </a:r>
          </a:p>
        </p:txBody>
      </p:sp>
      <p:pic>
        <p:nvPicPr>
          <p:cNvPr id="4" name="Grafik 3">
            <a:extLst>
              <a:ext uri="{FF2B5EF4-FFF2-40B4-BE49-F238E27FC236}">
                <a16:creationId xmlns:a16="http://schemas.microsoft.com/office/drawing/2014/main" id="{47FD12FE-AB0A-8F40-AD9B-701FC8D4E2F8}"/>
              </a:ext>
            </a:extLst>
          </p:cNvPr>
          <p:cNvPicPr>
            <a:picLocks noChangeAspect="1"/>
          </p:cNvPicPr>
          <p:nvPr/>
        </p:nvPicPr>
        <p:blipFill>
          <a:blip r:embed="rId3"/>
          <a:stretch>
            <a:fillRect/>
          </a:stretch>
        </p:blipFill>
        <p:spPr>
          <a:xfrm>
            <a:off x="9412327" y="2276872"/>
            <a:ext cx="2527228" cy="29386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4075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2A378-A89B-9220-822C-E84AA01176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8EA88C-A7EA-98B9-C8D0-BD526E878EB2}"/>
              </a:ext>
            </a:extLst>
          </p:cNvPr>
          <p:cNvSpPr>
            <a:spLocks noGrp="1"/>
          </p:cNvSpPr>
          <p:nvPr>
            <p:ph type="ctrTitle"/>
          </p:nvPr>
        </p:nvSpPr>
        <p:spPr>
          <a:xfrm>
            <a:off x="914400" y="2132856"/>
            <a:ext cx="10654208" cy="1470024"/>
          </a:xfrm>
        </p:spPr>
        <p:txBody>
          <a:bodyPr anchor="b"/>
          <a:lstStyle/>
          <a:p>
            <a:r>
              <a:rPr lang="de-DE" b="1" dirty="0">
                <a:latin typeface="Aptos" panose="020B0004020202020204" pitchFamily="34" charset="0"/>
              </a:rPr>
              <a:t>Vielen Dank! </a:t>
            </a:r>
          </a:p>
        </p:txBody>
      </p:sp>
      <p:sp>
        <p:nvSpPr>
          <p:cNvPr id="3" name="Untertitel 2">
            <a:extLst>
              <a:ext uri="{FF2B5EF4-FFF2-40B4-BE49-F238E27FC236}">
                <a16:creationId xmlns:a16="http://schemas.microsoft.com/office/drawing/2014/main" id="{656F51AC-97C1-C3C7-FFA7-C033E25DD521}"/>
              </a:ext>
            </a:extLst>
          </p:cNvPr>
          <p:cNvSpPr>
            <a:spLocks noGrp="1"/>
          </p:cNvSpPr>
          <p:nvPr>
            <p:ph type="subTitle" idx="1"/>
          </p:nvPr>
        </p:nvSpPr>
        <p:spPr>
          <a:xfrm>
            <a:off x="914400" y="3886200"/>
            <a:ext cx="10654208" cy="1752599"/>
          </a:xfrm>
        </p:spPr>
        <p:txBody>
          <a:bodyPr/>
          <a:lstStyle/>
          <a:p>
            <a:pPr algn="l">
              <a:spcAft>
                <a:spcPts val="600"/>
              </a:spcAft>
            </a:pPr>
            <a:r>
              <a:rPr lang="de-DE" sz="2000" i="1" dirty="0">
                <a:latin typeface="Aptos" panose="020B0004020202020204" pitchFamily="34" charset="0"/>
              </a:rPr>
              <a:t>Kontakt für Rückfragen: </a:t>
            </a:r>
            <a:r>
              <a:rPr lang="de-DE" sz="2000" i="1" dirty="0">
                <a:latin typeface="Aptos" panose="020B0004020202020204" pitchFamily="34" charset="0"/>
                <a:hlinkClick r:id="rId3"/>
              </a:rPr>
              <a:t>henri.schmitz@germanwatch.org</a:t>
            </a:r>
            <a:r>
              <a:rPr lang="de-DE" sz="2000" i="1" dirty="0">
                <a:latin typeface="Aptos" panose="020B0004020202020204" pitchFamily="34" charset="0"/>
              </a:rPr>
              <a:t> </a:t>
            </a:r>
          </a:p>
          <a:p>
            <a:pPr algn="l">
              <a:spcAft>
                <a:spcPts val="600"/>
              </a:spcAft>
            </a:pPr>
            <a:r>
              <a:rPr lang="de-DE" sz="2000" b="1" i="1" dirty="0">
                <a:latin typeface="Aptos" panose="020B0004020202020204" pitchFamily="34" charset="0"/>
              </a:rPr>
              <a:t>Henri Schmitz</a:t>
            </a:r>
            <a:r>
              <a:rPr lang="de-DE" sz="2000" i="1" dirty="0">
                <a:latin typeface="Aptos" panose="020B0004020202020204" pitchFamily="34" charset="0"/>
              </a:rPr>
              <a:t>, Referent für Energiepolitik, Germanwatch e.V.</a:t>
            </a:r>
          </a:p>
          <a:p>
            <a:pPr algn="l">
              <a:spcAft>
                <a:spcPts val="600"/>
              </a:spcAft>
            </a:pPr>
            <a:endParaRPr lang="de-DE" sz="2000" dirty="0">
              <a:latin typeface="Aptos" panose="020B0004020202020204" pitchFamily="34" charset="0"/>
            </a:endParaRPr>
          </a:p>
        </p:txBody>
      </p:sp>
      <p:cxnSp>
        <p:nvCxnSpPr>
          <p:cNvPr id="5" name="Gerader Verbinder 4">
            <a:extLst>
              <a:ext uri="{FF2B5EF4-FFF2-40B4-BE49-F238E27FC236}">
                <a16:creationId xmlns:a16="http://schemas.microsoft.com/office/drawing/2014/main" id="{8D867389-DCA6-EBF1-96EB-62ABC25916FA}"/>
              </a:ext>
            </a:extLst>
          </p:cNvPr>
          <p:cNvCxnSpPr/>
          <p:nvPr/>
        </p:nvCxnSpPr>
        <p:spPr bwMode="auto">
          <a:xfrm>
            <a:off x="914400" y="3717032"/>
            <a:ext cx="10654208" cy="0"/>
          </a:xfrm>
          <a:prstGeom prst="line">
            <a:avLst/>
          </a:prstGeom>
          <a:solidFill>
            <a:schemeClr val="accent1"/>
          </a:solidFill>
          <a:ln w="28575" cap="flat" cmpd="sng" algn="ctr">
            <a:solidFill>
              <a:schemeClr val="tx1"/>
            </a:solidFill>
            <a:prstDash val="solid"/>
            <a:round/>
            <a:headEnd type="none" w="med" len="med"/>
            <a:tailEnd type="none" w="med" len="med"/>
          </a:ln>
        </p:spPr>
      </p:cxnSp>
    </p:spTree>
    <p:extLst>
      <p:ext uri="{BB962C8B-B14F-4D97-AF65-F5344CB8AC3E}">
        <p14:creationId xmlns:p14="http://schemas.microsoft.com/office/powerpoint/2010/main" val="1397341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4D18520-4632-6A63-2A18-446165AB3456}"/>
            </a:ext>
          </a:extLst>
        </p:cNvPr>
        <p:cNvGrpSpPr/>
        <p:nvPr/>
      </p:nvGrpSpPr>
      <p:grpSpPr bwMode="auto">
        <a:xfrm>
          <a:off x="0" y="0"/>
          <a:ext cx="0" cy="0"/>
          <a:chOff x="0" y="0"/>
          <a:chExt cx="0" cy="0"/>
        </a:xfrm>
      </p:grpSpPr>
      <p:sp>
        <p:nvSpPr>
          <p:cNvPr id="248224148" name="Textfeld 248224147">
            <a:extLst>
              <a:ext uri="{FF2B5EF4-FFF2-40B4-BE49-F238E27FC236}">
                <a16:creationId xmlns:a16="http://schemas.microsoft.com/office/drawing/2014/main" id="{BACFAC1B-8A4E-8D0D-8A02-10EECA30E222}"/>
              </a:ext>
            </a:extLst>
          </p:cNvPr>
          <p:cNvSpPr txBox="1"/>
          <p:nvPr/>
        </p:nvSpPr>
        <p:spPr>
          <a:xfrm>
            <a:off x="330680" y="400923"/>
            <a:ext cx="9725759" cy="1077218"/>
          </a:xfrm>
          <a:prstGeom prst="rect">
            <a:avLst/>
          </a:prstGeom>
          <a:noFill/>
        </p:spPr>
        <p:txBody>
          <a:bodyPr wrap="square" rtlCol="0">
            <a:spAutoFit/>
          </a:bodyPr>
          <a:lstStyle/>
          <a:p>
            <a:r>
              <a:rPr lang="de-DE" sz="3200" b="1" dirty="0">
                <a:latin typeface="Aptos" panose="020B0004020202020204" pitchFamily="34" charset="0"/>
              </a:rPr>
              <a:t>Anhang I: Dänemark setzt klare politische Leitlinien für die Priorisierung von Netzanschlüssen</a:t>
            </a:r>
          </a:p>
        </p:txBody>
      </p:sp>
      <p:sp>
        <p:nvSpPr>
          <p:cNvPr id="2" name="Inhaltsplatzhalter 2">
            <a:extLst>
              <a:ext uri="{FF2B5EF4-FFF2-40B4-BE49-F238E27FC236}">
                <a16:creationId xmlns:a16="http://schemas.microsoft.com/office/drawing/2014/main" id="{52C598B2-074E-C262-1F75-256280FEAC75}"/>
              </a:ext>
            </a:extLst>
          </p:cNvPr>
          <p:cNvSpPr txBox="1">
            <a:spLocks/>
          </p:cNvSpPr>
          <p:nvPr/>
        </p:nvSpPr>
        <p:spPr bwMode="auto">
          <a:xfrm>
            <a:off x="330679" y="1628800"/>
            <a:ext cx="11525961" cy="4536503"/>
          </a:xfrm>
          <a:prstGeom prst="rect">
            <a:avLst/>
          </a:prstGeom>
          <a:noFill/>
          <a:ln>
            <a:noFill/>
          </a:ln>
        </p:spPr>
        <p:txBody>
          <a:bodyPr vert="horz" wrap="square" lIns="91440" tIns="45720" rIns="91440" bIns="45720" numCol="1" anchor="t" anchorCtr="0" compatLnSpc="1">
            <a:prstTxWarp prst="textNoShape">
              <a:avLst/>
            </a:prstTxWarp>
          </a:bodyPr>
          <a:lstStyle>
            <a:lvl1pPr marL="0" indent="0" algn="ctr">
              <a:spcBef>
                <a:spcPts val="0"/>
              </a:spcBef>
              <a:spcAft>
                <a:spcPts val="0"/>
              </a:spcAft>
              <a:buNone/>
              <a:defRPr sz="3200">
                <a:solidFill>
                  <a:schemeClr val="tx1"/>
                </a:solidFill>
                <a:latin typeface="Arial"/>
                <a:ea typeface="Arial"/>
                <a:cs typeface="Arial"/>
              </a:defRPr>
            </a:lvl1pPr>
            <a:lvl2pPr marL="457200" indent="0" algn="ctr">
              <a:spcBef>
                <a:spcPts val="0"/>
              </a:spcBef>
              <a:spcAft>
                <a:spcPts val="0"/>
              </a:spcAft>
              <a:buNone/>
              <a:defRPr sz="2800">
                <a:solidFill>
                  <a:schemeClr val="tx1"/>
                </a:solidFill>
                <a:latin typeface="Arial"/>
                <a:ea typeface="Arial"/>
                <a:cs typeface="Arial"/>
              </a:defRPr>
            </a:lvl2pPr>
            <a:lvl3pPr marL="914400" indent="0" algn="ctr">
              <a:spcBef>
                <a:spcPts val="0"/>
              </a:spcBef>
              <a:spcAft>
                <a:spcPts val="0"/>
              </a:spcAft>
              <a:buNone/>
              <a:defRPr sz="2400">
                <a:solidFill>
                  <a:schemeClr val="tx1"/>
                </a:solidFill>
                <a:latin typeface="Arial"/>
                <a:ea typeface="Arial"/>
                <a:cs typeface="Arial"/>
              </a:defRPr>
            </a:lvl3pPr>
            <a:lvl4pPr marL="1371600" indent="0" algn="ctr">
              <a:spcBef>
                <a:spcPts val="0"/>
              </a:spcBef>
              <a:spcAft>
                <a:spcPts val="0"/>
              </a:spcAft>
              <a:buNone/>
              <a:defRPr sz="2000">
                <a:solidFill>
                  <a:schemeClr val="tx1"/>
                </a:solidFill>
                <a:latin typeface="Arial"/>
                <a:ea typeface="Arial"/>
                <a:cs typeface="Arial"/>
              </a:defRPr>
            </a:lvl4pPr>
            <a:lvl5pPr marL="1828800" indent="0" algn="ctr">
              <a:spcBef>
                <a:spcPts val="0"/>
              </a:spcBef>
              <a:spcAft>
                <a:spcPts val="0"/>
              </a:spcAft>
              <a:buNone/>
              <a:defRPr sz="1600">
                <a:solidFill>
                  <a:schemeClr val="tx1"/>
                </a:solidFill>
                <a:latin typeface="Arial"/>
                <a:ea typeface="Arial"/>
                <a:cs typeface="Arial"/>
              </a:defRPr>
            </a:lvl5pPr>
            <a:lvl6pPr marL="2286000" indent="0" algn="ctr">
              <a:spcBef>
                <a:spcPts val="0"/>
              </a:spcBef>
              <a:spcAft>
                <a:spcPts val="0"/>
              </a:spcAft>
              <a:buNone/>
              <a:defRPr sz="1600">
                <a:solidFill>
                  <a:schemeClr val="tx1"/>
                </a:solidFill>
                <a:latin typeface="+mn-lt"/>
              </a:defRPr>
            </a:lvl6pPr>
            <a:lvl7pPr marL="2743200" indent="0" algn="ctr">
              <a:spcBef>
                <a:spcPts val="0"/>
              </a:spcBef>
              <a:spcAft>
                <a:spcPts val="0"/>
              </a:spcAft>
              <a:buNone/>
              <a:defRPr sz="1600">
                <a:solidFill>
                  <a:schemeClr val="tx1"/>
                </a:solidFill>
                <a:latin typeface="+mn-lt"/>
              </a:defRPr>
            </a:lvl7pPr>
            <a:lvl8pPr marL="3200400" indent="0" algn="ctr">
              <a:spcBef>
                <a:spcPts val="0"/>
              </a:spcBef>
              <a:spcAft>
                <a:spcPts val="0"/>
              </a:spcAft>
              <a:buNone/>
              <a:defRPr sz="1600">
                <a:solidFill>
                  <a:schemeClr val="tx1"/>
                </a:solidFill>
                <a:latin typeface="+mn-lt"/>
              </a:defRPr>
            </a:lvl8pPr>
            <a:lvl9pPr marL="3657600" indent="0" algn="ctr">
              <a:spcBef>
                <a:spcPts val="0"/>
              </a:spcBef>
              <a:spcAft>
                <a:spcPts val="0"/>
              </a:spcAft>
              <a:buNone/>
              <a:defRPr sz="1600">
                <a:solidFill>
                  <a:schemeClr val="tx1"/>
                </a:solidFill>
                <a:latin typeface="+mn-lt"/>
              </a:defRPr>
            </a:lvl9pPr>
          </a:lstStyle>
          <a:p>
            <a:pPr marL="285750" indent="-285750" algn="l">
              <a:lnSpc>
                <a:spcPts val="2200"/>
              </a:lnSpc>
              <a:spcAft>
                <a:spcPts val="600"/>
              </a:spcAft>
              <a:buFont typeface="Arial" panose="020B0604020202020204" pitchFamily="34" charset="0"/>
              <a:buChar char="•"/>
            </a:pPr>
            <a:r>
              <a:rPr lang="en-US" sz="1400" dirty="0">
                <a:latin typeface="Aptos" panose="020B0004020202020204" pitchFamily="34" charset="0"/>
              </a:rPr>
              <a:t>Die </a:t>
            </a:r>
            <a:r>
              <a:rPr lang="en-US" sz="1400" dirty="0" err="1">
                <a:latin typeface="Aptos" panose="020B0004020202020204" pitchFamily="34" charset="0"/>
              </a:rPr>
              <a:t>dänische</a:t>
            </a:r>
            <a:r>
              <a:rPr lang="en-US" sz="1400" dirty="0">
                <a:latin typeface="Aptos" panose="020B0004020202020204" pitchFamily="34" charset="0"/>
              </a:rPr>
              <a:t> </a:t>
            </a:r>
            <a:r>
              <a:rPr lang="en-US" sz="1400" dirty="0" err="1">
                <a:latin typeface="Aptos" panose="020B0004020202020204" pitchFamily="34" charset="0"/>
              </a:rPr>
              <a:t>Regierung</a:t>
            </a:r>
            <a:r>
              <a:rPr lang="en-US" sz="1400" dirty="0">
                <a:latin typeface="Aptos" panose="020B0004020202020204" pitchFamily="34" charset="0"/>
              </a:rPr>
              <a:t> hat im Juni </a:t>
            </a:r>
            <a:r>
              <a:rPr lang="en-US" sz="1400" dirty="0" err="1">
                <a:latin typeface="Aptos" panose="020B0004020202020204" pitchFamily="34" charset="0"/>
              </a:rPr>
              <a:t>einen</a:t>
            </a:r>
            <a:r>
              <a:rPr lang="en-US" sz="1400" dirty="0">
                <a:latin typeface="Aptos" panose="020B0004020202020204" pitchFamily="34" charset="0"/>
              </a:rPr>
              <a:t> </a:t>
            </a:r>
            <a:r>
              <a:rPr lang="en-US" sz="1400" b="1" dirty="0" err="1">
                <a:latin typeface="Aptos" panose="020B0004020202020204" pitchFamily="34" charset="0"/>
              </a:rPr>
              <a:t>Notfallplan</a:t>
            </a:r>
            <a:r>
              <a:rPr lang="en-US" sz="1400" b="1" dirty="0">
                <a:latin typeface="Aptos" panose="020B0004020202020204" pitchFamily="34" charset="0"/>
              </a:rPr>
              <a:t> </a:t>
            </a:r>
            <a:r>
              <a:rPr lang="en-US" sz="1400" b="1" dirty="0" err="1">
                <a:latin typeface="Aptos" panose="020B0004020202020204" pitchFamily="34" charset="0"/>
              </a:rPr>
              <a:t>zur</a:t>
            </a:r>
            <a:r>
              <a:rPr lang="en-US" sz="1400" b="1" dirty="0">
                <a:latin typeface="Aptos" panose="020B0004020202020204" pitchFamily="34" charset="0"/>
              </a:rPr>
              <a:t> </a:t>
            </a:r>
            <a:r>
              <a:rPr lang="en-US" sz="1400" b="1" dirty="0" err="1">
                <a:latin typeface="Aptos" panose="020B0004020202020204" pitchFamily="34" charset="0"/>
              </a:rPr>
              <a:t>Überarbeitung</a:t>
            </a:r>
            <a:r>
              <a:rPr lang="en-US" sz="1400" b="1" dirty="0">
                <a:latin typeface="Aptos" panose="020B0004020202020204" pitchFamily="34" charset="0"/>
              </a:rPr>
              <a:t> des </a:t>
            </a:r>
            <a:r>
              <a:rPr lang="en-US" sz="1400" b="1" dirty="0" err="1">
                <a:latin typeface="Aptos" panose="020B0004020202020204" pitchFamily="34" charset="0"/>
              </a:rPr>
              <a:t>Netzanschlussverfahrens</a:t>
            </a:r>
            <a:r>
              <a:rPr lang="en-US" sz="1400" b="1" dirty="0">
                <a:latin typeface="Aptos" panose="020B0004020202020204" pitchFamily="34" charset="0"/>
              </a:rPr>
              <a:t> </a:t>
            </a:r>
            <a:r>
              <a:rPr lang="en-US" sz="1400" dirty="0" err="1">
                <a:latin typeface="Aptos" panose="020B0004020202020204" pitchFamily="34" charset="0"/>
              </a:rPr>
              <a:t>vorgelegt</a:t>
            </a:r>
            <a:r>
              <a:rPr lang="en-US" sz="1400" dirty="0">
                <a:latin typeface="Aptos" panose="020B0004020202020204" pitchFamily="34" charset="0"/>
              </a:rPr>
              <a:t>. Das </a:t>
            </a:r>
            <a:r>
              <a:rPr lang="en-US" sz="1400" dirty="0" err="1">
                <a:latin typeface="Aptos" panose="020B0004020202020204" pitchFamily="34" charset="0"/>
              </a:rPr>
              <a:t>neue</a:t>
            </a:r>
            <a:r>
              <a:rPr lang="en-US" sz="1400" dirty="0">
                <a:latin typeface="Aptos" panose="020B0004020202020204" pitchFamily="34" charset="0"/>
              </a:rPr>
              <a:t> </a:t>
            </a:r>
            <a:r>
              <a:rPr lang="en-US" sz="1400" dirty="0" err="1">
                <a:latin typeface="Aptos" panose="020B0004020202020204" pitchFamily="34" charset="0"/>
              </a:rPr>
              <a:t>Verfahren</a:t>
            </a:r>
            <a:r>
              <a:rPr lang="en-US" sz="1400" dirty="0">
                <a:latin typeface="Aptos" panose="020B0004020202020204" pitchFamily="34" charset="0"/>
              </a:rPr>
              <a:t> </a:t>
            </a:r>
            <a:r>
              <a:rPr lang="en-US" sz="1400" dirty="0" err="1">
                <a:latin typeface="Aptos" panose="020B0004020202020204" pitchFamily="34" charset="0"/>
              </a:rPr>
              <a:t>soll</a:t>
            </a:r>
            <a:r>
              <a:rPr lang="en-US" sz="1400" dirty="0">
                <a:latin typeface="Aptos" panose="020B0004020202020204" pitchFamily="34" charset="0"/>
              </a:rPr>
              <a:t> das </a:t>
            </a:r>
            <a:r>
              <a:rPr lang="en-US" sz="1400" dirty="0" err="1">
                <a:latin typeface="Aptos" panose="020B0004020202020204" pitchFamily="34" charset="0"/>
              </a:rPr>
              <a:t>bislang</a:t>
            </a:r>
            <a:r>
              <a:rPr lang="en-US" sz="1400" dirty="0">
                <a:latin typeface="Aptos" panose="020B0004020202020204" pitchFamily="34" charset="0"/>
              </a:rPr>
              <a:t> </a:t>
            </a:r>
            <a:r>
              <a:rPr lang="en-US" sz="1400" dirty="0" err="1">
                <a:latin typeface="Aptos" panose="020B0004020202020204" pitchFamily="34" charset="0"/>
              </a:rPr>
              <a:t>anzuwendende</a:t>
            </a:r>
            <a:r>
              <a:rPr lang="en-US" sz="1400" dirty="0">
                <a:latin typeface="Aptos" panose="020B0004020202020204" pitchFamily="34" charset="0"/>
              </a:rPr>
              <a:t> </a:t>
            </a:r>
            <a:r>
              <a:rPr lang="en-US" sz="1400" dirty="0" err="1">
                <a:latin typeface="Aptos" panose="020B0004020202020204" pitchFamily="34" charset="0"/>
              </a:rPr>
              <a:t>Windhundprinzip</a:t>
            </a:r>
            <a:r>
              <a:rPr lang="en-US" sz="1400" dirty="0">
                <a:latin typeface="Aptos" panose="020B0004020202020204" pitchFamily="34" charset="0"/>
              </a:rPr>
              <a:t> </a:t>
            </a:r>
            <a:r>
              <a:rPr lang="en-US" sz="1400" dirty="0" err="1">
                <a:latin typeface="Aptos" panose="020B0004020202020204" pitchFamily="34" charset="0"/>
              </a:rPr>
              <a:t>ersetzen</a:t>
            </a:r>
            <a:r>
              <a:rPr lang="en-US" sz="1400" dirty="0">
                <a:latin typeface="Aptos" panose="020B0004020202020204" pitchFamily="34" charset="0"/>
              </a:rPr>
              <a:t>. </a:t>
            </a:r>
            <a:r>
              <a:rPr lang="en-US" sz="1400" dirty="0" err="1">
                <a:latin typeface="Aptos" panose="020B0004020202020204" pitchFamily="34" charset="0"/>
              </a:rPr>
              <a:t>Hintergrund</a:t>
            </a:r>
            <a:r>
              <a:rPr lang="en-US" sz="1400" dirty="0">
                <a:latin typeface="Aptos" panose="020B0004020202020204" pitchFamily="34" charset="0"/>
              </a:rPr>
              <a:t> der Reform </a:t>
            </a:r>
            <a:r>
              <a:rPr lang="en-US" sz="1400" dirty="0" err="1">
                <a:latin typeface="Aptos" panose="020B0004020202020204" pitchFamily="34" charset="0"/>
              </a:rPr>
              <a:t>sind</a:t>
            </a:r>
            <a:r>
              <a:rPr lang="en-US" sz="1400" dirty="0">
                <a:latin typeface="Aptos" panose="020B0004020202020204" pitchFamily="34" charset="0"/>
              </a:rPr>
              <a:t> </a:t>
            </a:r>
            <a:r>
              <a:rPr lang="en-US" sz="1400" dirty="0" err="1">
                <a:latin typeface="Aptos" panose="020B0004020202020204" pitchFamily="34" charset="0"/>
              </a:rPr>
              <a:t>Warteschlangen</a:t>
            </a:r>
            <a:r>
              <a:rPr lang="en-US" sz="1400" dirty="0">
                <a:latin typeface="Aptos" panose="020B0004020202020204" pitchFamily="34" charset="0"/>
              </a:rPr>
              <a:t> für den </a:t>
            </a:r>
            <a:r>
              <a:rPr lang="en-US" sz="1400" dirty="0" err="1">
                <a:latin typeface="Aptos" panose="020B0004020202020204" pitchFamily="34" charset="0"/>
              </a:rPr>
              <a:t>Netzanschluss</a:t>
            </a:r>
            <a:r>
              <a:rPr lang="en-US" sz="1400" dirty="0">
                <a:latin typeface="Aptos" panose="020B0004020202020204" pitchFamily="34" charset="0"/>
              </a:rPr>
              <a:t> im </a:t>
            </a:r>
            <a:r>
              <a:rPr lang="en-US" sz="1400" dirty="0" err="1">
                <a:latin typeface="Aptos" panose="020B0004020202020204" pitchFamily="34" charset="0"/>
              </a:rPr>
              <a:t>Umfang</a:t>
            </a:r>
            <a:r>
              <a:rPr lang="en-US" sz="1400" dirty="0">
                <a:latin typeface="Aptos" panose="020B0004020202020204" pitchFamily="34" charset="0"/>
              </a:rPr>
              <a:t> von 60 GW </a:t>
            </a:r>
            <a:r>
              <a:rPr lang="en-US" sz="1400" dirty="0" err="1">
                <a:latin typeface="Aptos" panose="020B0004020202020204" pitchFamily="34" charset="0"/>
              </a:rPr>
              <a:t>bei</a:t>
            </a:r>
            <a:r>
              <a:rPr lang="en-US" sz="1400" dirty="0">
                <a:latin typeface="Aptos" panose="020B0004020202020204" pitchFamily="34" charset="0"/>
              </a:rPr>
              <a:t> </a:t>
            </a:r>
            <a:r>
              <a:rPr lang="en-US" sz="1400" dirty="0" err="1">
                <a:latin typeface="Aptos" panose="020B0004020202020204" pitchFamily="34" charset="0"/>
              </a:rPr>
              <a:t>einer</a:t>
            </a:r>
            <a:r>
              <a:rPr lang="en-US" sz="1400" dirty="0">
                <a:latin typeface="Aptos" panose="020B0004020202020204" pitchFamily="34" charset="0"/>
              </a:rPr>
              <a:t> </a:t>
            </a:r>
            <a:r>
              <a:rPr lang="en-US" sz="1400" dirty="0" err="1">
                <a:latin typeface="Aptos" panose="020B0004020202020204" pitchFamily="34" charset="0"/>
              </a:rPr>
              <a:t>Spitzenlast</a:t>
            </a:r>
            <a:r>
              <a:rPr lang="en-US" sz="1400" dirty="0">
                <a:latin typeface="Aptos" panose="020B0004020202020204" pitchFamily="34" charset="0"/>
              </a:rPr>
              <a:t> von 7 GW, </a:t>
            </a:r>
            <a:r>
              <a:rPr lang="en-US" sz="1400" dirty="0" err="1">
                <a:latin typeface="Aptos" panose="020B0004020202020204" pitchFamily="34" charset="0"/>
              </a:rPr>
              <a:t>wobei</a:t>
            </a:r>
            <a:r>
              <a:rPr lang="en-US" sz="1400" dirty="0">
                <a:latin typeface="Aptos" panose="020B0004020202020204" pitchFamily="34" charset="0"/>
              </a:rPr>
              <a:t> </a:t>
            </a:r>
            <a:r>
              <a:rPr lang="en-US" sz="1400" dirty="0" err="1">
                <a:latin typeface="Aptos" panose="020B0004020202020204" pitchFamily="34" charset="0"/>
              </a:rPr>
              <a:t>Rechenzentren</a:t>
            </a:r>
            <a:r>
              <a:rPr lang="en-US" sz="1400" dirty="0">
                <a:latin typeface="Aptos" panose="020B0004020202020204" pitchFamily="34" charset="0"/>
              </a:rPr>
              <a:t> 14 GW der </a:t>
            </a:r>
            <a:r>
              <a:rPr lang="en-US" sz="1400" dirty="0" err="1">
                <a:latin typeface="Aptos" panose="020B0004020202020204" pitchFamily="34" charset="0"/>
              </a:rPr>
              <a:t>Warteschlange</a:t>
            </a:r>
            <a:r>
              <a:rPr lang="en-US" sz="1400" dirty="0">
                <a:latin typeface="Aptos" panose="020B0004020202020204" pitchFamily="34" charset="0"/>
              </a:rPr>
              <a:t> für den </a:t>
            </a:r>
            <a:r>
              <a:rPr lang="en-US" sz="1400" dirty="0" err="1">
                <a:latin typeface="Aptos" panose="020B0004020202020204" pitchFamily="34" charset="0"/>
              </a:rPr>
              <a:t>Netzanschluss</a:t>
            </a:r>
            <a:r>
              <a:rPr lang="en-US" sz="1400" dirty="0">
                <a:latin typeface="Aptos" panose="020B0004020202020204" pitchFamily="34" charset="0"/>
              </a:rPr>
              <a:t> </a:t>
            </a:r>
            <a:r>
              <a:rPr lang="en-US" sz="1400" dirty="0" err="1">
                <a:latin typeface="Aptos" panose="020B0004020202020204" pitchFamily="34" charset="0"/>
              </a:rPr>
              <a:t>ausmachen</a:t>
            </a:r>
            <a:r>
              <a:rPr lang="en-US" sz="1400" dirty="0">
                <a:latin typeface="Aptos" panose="020B0004020202020204" pitchFamily="34" charset="0"/>
              </a:rPr>
              <a:t>. </a:t>
            </a:r>
          </a:p>
          <a:p>
            <a:pPr marL="285750" indent="-285750" algn="l">
              <a:lnSpc>
                <a:spcPts val="2200"/>
              </a:lnSpc>
              <a:spcAft>
                <a:spcPts val="600"/>
              </a:spcAft>
              <a:buFont typeface="Arial" panose="020B0604020202020204" pitchFamily="34" charset="0"/>
              <a:buChar char="•"/>
            </a:pPr>
            <a:r>
              <a:rPr lang="en-US" sz="1400" dirty="0">
                <a:latin typeface="Aptos" panose="020B0004020202020204" pitchFamily="34" charset="0"/>
              </a:rPr>
              <a:t>Das </a:t>
            </a:r>
            <a:r>
              <a:rPr lang="en-US" sz="1400" dirty="0" err="1">
                <a:latin typeface="Aptos" panose="020B0004020202020204" pitchFamily="34" charset="0"/>
              </a:rPr>
              <a:t>neue</a:t>
            </a:r>
            <a:r>
              <a:rPr lang="en-US" sz="1400" dirty="0">
                <a:latin typeface="Aptos" panose="020B0004020202020204" pitchFamily="34" charset="0"/>
              </a:rPr>
              <a:t> </a:t>
            </a:r>
            <a:r>
              <a:rPr lang="en-US" sz="1400" dirty="0" err="1">
                <a:latin typeface="Aptos" panose="020B0004020202020204" pitchFamily="34" charset="0"/>
              </a:rPr>
              <a:t>Verfahren</a:t>
            </a:r>
            <a:r>
              <a:rPr lang="en-US" sz="1400" dirty="0">
                <a:latin typeface="Aptos" panose="020B0004020202020204" pitchFamily="34" charset="0"/>
              </a:rPr>
              <a:t> </a:t>
            </a:r>
            <a:r>
              <a:rPr lang="en-US" sz="1400" dirty="0" err="1">
                <a:latin typeface="Aptos" panose="020B0004020202020204" pitchFamily="34" charset="0"/>
              </a:rPr>
              <a:t>soll</a:t>
            </a:r>
            <a:r>
              <a:rPr lang="en-US" sz="1400" dirty="0">
                <a:latin typeface="Aptos" panose="020B0004020202020204" pitchFamily="34" charset="0"/>
              </a:rPr>
              <a:t> es dem ÜNB und den </a:t>
            </a:r>
            <a:r>
              <a:rPr lang="en-US" sz="1400" dirty="0" err="1">
                <a:latin typeface="Aptos" panose="020B0004020202020204" pitchFamily="34" charset="0"/>
              </a:rPr>
              <a:t>dänischen</a:t>
            </a:r>
            <a:r>
              <a:rPr lang="en-US" sz="1400" dirty="0">
                <a:latin typeface="Aptos" panose="020B0004020202020204" pitchFamily="34" charset="0"/>
              </a:rPr>
              <a:t> VNB </a:t>
            </a:r>
            <a:r>
              <a:rPr lang="en-US" sz="1400" dirty="0" err="1">
                <a:latin typeface="Aptos" panose="020B0004020202020204" pitchFamily="34" charset="0"/>
              </a:rPr>
              <a:t>ermöglichen</a:t>
            </a:r>
            <a:r>
              <a:rPr lang="en-US" sz="1400" dirty="0">
                <a:latin typeface="Aptos" panose="020B0004020202020204" pitchFamily="34" charset="0"/>
              </a:rPr>
              <a:t>, </a:t>
            </a:r>
            <a:r>
              <a:rPr lang="en-US" sz="1400" dirty="0" err="1">
                <a:latin typeface="Aptos" panose="020B0004020202020204" pitchFamily="34" charset="0"/>
              </a:rPr>
              <a:t>Netzanschlüsse</a:t>
            </a:r>
            <a:r>
              <a:rPr lang="en-US" sz="1400" dirty="0">
                <a:latin typeface="Aptos" panose="020B0004020202020204" pitchFamily="34" charset="0"/>
              </a:rPr>
              <a:t> auf Basis </a:t>
            </a:r>
            <a:r>
              <a:rPr lang="en-US" sz="1400" dirty="0" err="1">
                <a:latin typeface="Aptos" panose="020B0004020202020204" pitchFamily="34" charset="0"/>
              </a:rPr>
              <a:t>gesellschaftlicher</a:t>
            </a:r>
            <a:r>
              <a:rPr lang="en-US" sz="1400" dirty="0">
                <a:latin typeface="Aptos" panose="020B0004020202020204" pitchFamily="34" charset="0"/>
              </a:rPr>
              <a:t> </a:t>
            </a:r>
            <a:r>
              <a:rPr lang="en-US" sz="1400" dirty="0" err="1">
                <a:latin typeface="Aptos" panose="020B0004020202020204" pitchFamily="34" charset="0"/>
              </a:rPr>
              <a:t>Bedarfe</a:t>
            </a:r>
            <a:r>
              <a:rPr lang="en-US" sz="1400" dirty="0">
                <a:latin typeface="Aptos" panose="020B0004020202020204" pitchFamily="34" charset="0"/>
              </a:rPr>
              <a:t> </a:t>
            </a:r>
            <a:r>
              <a:rPr lang="en-US" sz="1400" dirty="0" err="1">
                <a:latin typeface="Aptos" panose="020B0004020202020204" pitchFamily="34" charset="0"/>
              </a:rPr>
              <a:t>zu</a:t>
            </a:r>
            <a:r>
              <a:rPr lang="en-US" sz="1400" dirty="0">
                <a:latin typeface="Aptos" panose="020B0004020202020204" pitchFamily="34" charset="0"/>
              </a:rPr>
              <a:t> </a:t>
            </a:r>
            <a:r>
              <a:rPr lang="en-US" sz="1400" dirty="0" err="1">
                <a:latin typeface="Aptos" panose="020B0004020202020204" pitchFamily="34" charset="0"/>
              </a:rPr>
              <a:t>priorisieren</a:t>
            </a:r>
            <a:r>
              <a:rPr lang="en-US" sz="1400" dirty="0">
                <a:latin typeface="Aptos" panose="020B0004020202020204" pitchFamily="34" charset="0"/>
              </a:rPr>
              <a:t>. </a:t>
            </a:r>
          </a:p>
          <a:p>
            <a:pPr marL="285750" indent="-285750" algn="l">
              <a:lnSpc>
                <a:spcPts val="2200"/>
              </a:lnSpc>
              <a:spcAft>
                <a:spcPts val="600"/>
              </a:spcAft>
              <a:buFont typeface="Arial" panose="020B0604020202020204" pitchFamily="34" charset="0"/>
              <a:buChar char="•"/>
            </a:pPr>
            <a:r>
              <a:rPr lang="en-US" sz="1400" dirty="0" err="1">
                <a:latin typeface="Aptos" panose="020B0004020202020204" pitchFamily="34" charset="0"/>
              </a:rPr>
              <a:t>Unterschieden</a:t>
            </a:r>
            <a:r>
              <a:rPr lang="en-US" sz="1400" dirty="0">
                <a:latin typeface="Aptos" panose="020B0004020202020204" pitchFamily="34" charset="0"/>
              </a:rPr>
              <a:t> </a:t>
            </a:r>
            <a:r>
              <a:rPr lang="en-US" sz="1400" dirty="0" err="1">
                <a:latin typeface="Aptos" panose="020B0004020202020204" pitchFamily="34" charset="0"/>
              </a:rPr>
              <a:t>werden</a:t>
            </a:r>
            <a:r>
              <a:rPr lang="en-US" sz="1400" dirty="0">
                <a:latin typeface="Aptos" panose="020B0004020202020204" pitchFamily="34" charset="0"/>
              </a:rPr>
              <a:t> </a:t>
            </a:r>
            <a:r>
              <a:rPr lang="en-US" sz="1400" b="1" dirty="0">
                <a:latin typeface="Aptos" panose="020B0004020202020204" pitchFamily="34" charset="0"/>
              </a:rPr>
              <a:t>vier </a:t>
            </a:r>
            <a:r>
              <a:rPr lang="en-US" sz="1400" b="1" dirty="0" err="1">
                <a:latin typeface="Aptos" panose="020B0004020202020204" pitchFamily="34" charset="0"/>
              </a:rPr>
              <a:t>Kategorien</a:t>
            </a:r>
            <a:r>
              <a:rPr lang="en-US" sz="1400" b="1" dirty="0">
                <a:latin typeface="Aptos" panose="020B0004020202020204" pitchFamily="34" charset="0"/>
              </a:rPr>
              <a:t> von </a:t>
            </a:r>
            <a:r>
              <a:rPr lang="en-US" sz="1400" b="1" dirty="0" err="1">
                <a:latin typeface="Aptos" panose="020B0004020202020204" pitchFamily="34" charset="0"/>
              </a:rPr>
              <a:t>Anschlussbegehren</a:t>
            </a:r>
            <a:r>
              <a:rPr lang="en-US" sz="1400" dirty="0">
                <a:latin typeface="Aptos" panose="020B0004020202020204" pitchFamily="34" charset="0"/>
              </a:rPr>
              <a:t>, </a:t>
            </a:r>
            <a:r>
              <a:rPr lang="en-US" sz="1400" dirty="0" err="1">
                <a:latin typeface="Aptos" panose="020B0004020202020204" pitchFamily="34" charset="0"/>
              </a:rPr>
              <a:t>welche</a:t>
            </a:r>
            <a:r>
              <a:rPr lang="en-US" sz="1400" dirty="0">
                <a:latin typeface="Aptos" panose="020B0004020202020204" pitchFamily="34" charset="0"/>
              </a:rPr>
              <a:t> </a:t>
            </a:r>
            <a:r>
              <a:rPr lang="en-US" sz="1400" dirty="0" err="1">
                <a:latin typeface="Aptos" panose="020B0004020202020204" pitchFamily="34" charset="0"/>
              </a:rPr>
              <a:t>absteigend</a:t>
            </a:r>
            <a:r>
              <a:rPr lang="en-US" sz="1400" dirty="0">
                <a:latin typeface="Aptos" panose="020B0004020202020204" pitchFamily="34" charset="0"/>
              </a:rPr>
              <a:t> </a:t>
            </a:r>
            <a:r>
              <a:rPr lang="en-US" sz="1400" dirty="0" err="1">
                <a:latin typeface="Aptos" panose="020B0004020202020204" pitchFamily="34" charset="0"/>
              </a:rPr>
              <a:t>priorisiert</a:t>
            </a:r>
            <a:r>
              <a:rPr lang="en-US" sz="1400" dirty="0">
                <a:latin typeface="Aptos" panose="020B0004020202020204" pitchFamily="34" charset="0"/>
              </a:rPr>
              <a:t> </a:t>
            </a:r>
            <a:r>
              <a:rPr lang="en-US" sz="1400" dirty="0" err="1">
                <a:latin typeface="Aptos" panose="020B0004020202020204" pitchFamily="34" charset="0"/>
              </a:rPr>
              <a:t>werden</a:t>
            </a:r>
            <a:r>
              <a:rPr lang="en-US" sz="1400" dirty="0">
                <a:latin typeface="Aptos" panose="020B0004020202020204" pitchFamily="34" charset="0"/>
              </a:rPr>
              <a:t>: </a:t>
            </a:r>
          </a:p>
          <a:p>
            <a:pPr marL="800100" lvl="1" indent="-342900" algn="l">
              <a:lnSpc>
                <a:spcPts val="2200"/>
              </a:lnSpc>
              <a:spcAft>
                <a:spcPts val="600"/>
              </a:spcAft>
              <a:buFont typeface="+mj-lt"/>
              <a:buAutoNum type="arabicPeriod"/>
            </a:pPr>
            <a:r>
              <a:rPr lang="de-DE" sz="1400" b="1" dirty="0">
                <a:latin typeface="Aptos" panose="020B0004020202020204" pitchFamily="34" charset="0"/>
              </a:rPr>
              <a:t>Mehrbedarf von Bestandskunden</a:t>
            </a:r>
            <a:r>
              <a:rPr lang="de-DE" sz="1400" dirty="0">
                <a:latin typeface="Aptos" panose="020B0004020202020204" pitchFamily="34" charset="0"/>
              </a:rPr>
              <a:t>, neue Haushaltskunden und kleine Gewerbebetriebe </a:t>
            </a:r>
          </a:p>
          <a:p>
            <a:pPr marL="800100" lvl="1" indent="-342900" algn="l">
              <a:lnSpc>
                <a:spcPts val="2200"/>
              </a:lnSpc>
              <a:spcAft>
                <a:spcPts val="600"/>
              </a:spcAft>
              <a:buFont typeface="+mj-lt"/>
              <a:buAutoNum type="arabicPeriod"/>
            </a:pPr>
            <a:r>
              <a:rPr lang="de-DE" sz="1400" dirty="0">
                <a:latin typeface="Aptos" panose="020B0004020202020204" pitchFamily="34" charset="0"/>
              </a:rPr>
              <a:t>Vorhaben, die die </a:t>
            </a:r>
            <a:r>
              <a:rPr lang="de-DE" sz="1400" b="1" dirty="0">
                <a:latin typeface="Aptos" panose="020B0004020202020204" pitchFamily="34" charset="0"/>
              </a:rPr>
              <a:t>Elektrifizierung und die grüne Transformation </a:t>
            </a:r>
            <a:r>
              <a:rPr lang="de-DE" sz="1400" dirty="0">
                <a:latin typeface="Aptos" panose="020B0004020202020204" pitchFamily="34" charset="0"/>
              </a:rPr>
              <a:t>unterstützen (u. a. neue Erneuerbare-Energien-Anlagen, Wärmepumpen und private Elektrofahrzeuge)</a:t>
            </a:r>
          </a:p>
          <a:p>
            <a:pPr marL="800100" lvl="1" indent="-342900" algn="l">
              <a:lnSpc>
                <a:spcPts val="2200"/>
              </a:lnSpc>
              <a:spcAft>
                <a:spcPts val="600"/>
              </a:spcAft>
              <a:buFont typeface="+mj-lt"/>
              <a:buAutoNum type="arabicPeriod"/>
            </a:pPr>
            <a:r>
              <a:rPr lang="de-DE" sz="1400" b="1" dirty="0">
                <a:latin typeface="Aptos" panose="020B0004020202020204" pitchFamily="34" charset="0"/>
              </a:rPr>
              <a:t>Batteriespeicher</a:t>
            </a:r>
            <a:r>
              <a:rPr lang="de-DE" sz="1400" dirty="0">
                <a:latin typeface="Aptos" panose="020B0004020202020204" pitchFamily="34" charset="0"/>
              </a:rPr>
              <a:t>, einschließlich solcher innerhalb bestehender Solar- oder Windparks</a:t>
            </a:r>
          </a:p>
          <a:p>
            <a:pPr marL="800100" lvl="1" indent="-342900" algn="l">
              <a:lnSpc>
                <a:spcPts val="2200"/>
              </a:lnSpc>
              <a:spcAft>
                <a:spcPts val="600"/>
              </a:spcAft>
              <a:buFont typeface="+mj-lt"/>
              <a:buAutoNum type="arabicPeriod"/>
            </a:pPr>
            <a:r>
              <a:rPr lang="de-DE" sz="1400" b="1" dirty="0">
                <a:latin typeface="Aptos" panose="020B0004020202020204" pitchFamily="34" charset="0"/>
              </a:rPr>
              <a:t>Letztverbraucher</a:t>
            </a:r>
            <a:r>
              <a:rPr lang="de-DE" sz="1400" dirty="0">
                <a:latin typeface="Aptos" panose="020B0004020202020204" pitchFamily="34" charset="0"/>
              </a:rPr>
              <a:t> mit sehr hohem Leistungsbedarf, etwa Rechenzentren.</a:t>
            </a:r>
          </a:p>
          <a:p>
            <a:pPr marL="285750" indent="-285750" algn="l">
              <a:lnSpc>
                <a:spcPts val="2200"/>
              </a:lnSpc>
              <a:spcAft>
                <a:spcPts val="600"/>
              </a:spcAft>
              <a:buFont typeface="Arial" panose="020B0604020202020204" pitchFamily="34" charset="0"/>
              <a:buChar char="•"/>
            </a:pPr>
            <a:r>
              <a:rPr lang="de-DE" sz="1400" dirty="0">
                <a:latin typeface="Aptos" panose="020B0004020202020204" pitchFamily="34" charset="0"/>
              </a:rPr>
              <a:t>Alle </a:t>
            </a:r>
            <a:r>
              <a:rPr lang="de-DE" sz="1400" b="1" dirty="0">
                <a:latin typeface="Aptos" panose="020B0004020202020204" pitchFamily="34" charset="0"/>
              </a:rPr>
              <a:t>Kategorien 2–4</a:t>
            </a:r>
            <a:r>
              <a:rPr lang="de-DE" sz="1400" dirty="0">
                <a:latin typeface="Aptos" panose="020B0004020202020204" pitchFamily="34" charset="0"/>
              </a:rPr>
              <a:t> werden anhand ihrer </a:t>
            </a:r>
            <a:r>
              <a:rPr lang="de-DE" sz="1400" b="1" dirty="0" err="1">
                <a:latin typeface="Aptos" panose="020B0004020202020204" pitchFamily="34" charset="0"/>
              </a:rPr>
              <a:t>Netzdienlichkeit</a:t>
            </a:r>
            <a:r>
              <a:rPr lang="de-DE" sz="1400" dirty="0">
                <a:latin typeface="Aptos" panose="020B0004020202020204" pitchFamily="34" charset="0"/>
              </a:rPr>
              <a:t> bewertet: Die Kriterien werden auf Grundlage von Lastprofil, Flexibilität, geografischem Standort und Wechselwirkung mit der sonstigen Nutzung des Stromnetzes entwickelt. Insbesondere Batterieprojekte, die nachweisen können, dass sie zur Flexibilität des Netzes beitragen, können in der Priorisierung höhergestuft werden.</a:t>
            </a:r>
            <a:endParaRPr lang="en-US" sz="1400" dirty="0">
              <a:latin typeface="Aptos" panose="020B0004020202020204" pitchFamily="34" charset="0"/>
            </a:endParaRPr>
          </a:p>
          <a:p>
            <a:pPr algn="l">
              <a:lnSpc>
                <a:spcPts val="2200"/>
              </a:lnSpc>
              <a:spcAft>
                <a:spcPts val="600"/>
              </a:spcAft>
            </a:pPr>
            <a:r>
              <a:rPr lang="en-US" sz="1200" b="1" dirty="0">
                <a:latin typeface="Aptos" panose="020B0004020202020204" pitchFamily="34" charset="0"/>
              </a:rPr>
              <a:t>Quelle</a:t>
            </a:r>
            <a:r>
              <a:rPr lang="en-US" sz="1200" dirty="0">
                <a:latin typeface="Aptos" panose="020B0004020202020204" pitchFamily="34" charset="0"/>
              </a:rPr>
              <a:t>: </a:t>
            </a:r>
            <a:r>
              <a:rPr lang="en-US" sz="1200" dirty="0" err="1">
                <a:latin typeface="Aptos" panose="020B0004020202020204" pitchFamily="34" charset="0"/>
                <a:hlinkClick r:id="rId3"/>
              </a:rPr>
              <a:t>Politisk</a:t>
            </a:r>
            <a:r>
              <a:rPr lang="en-US" sz="1200" dirty="0">
                <a:latin typeface="Aptos" panose="020B0004020202020204" pitchFamily="34" charset="0"/>
                <a:hlinkClick r:id="rId3"/>
              </a:rPr>
              <a:t> </a:t>
            </a:r>
            <a:r>
              <a:rPr lang="en-US" sz="1200" dirty="0" err="1">
                <a:latin typeface="Aptos" panose="020B0004020202020204" pitchFamily="34" charset="0"/>
                <a:hlinkClick r:id="rId3"/>
              </a:rPr>
              <a:t>forståelse</a:t>
            </a:r>
            <a:r>
              <a:rPr lang="en-US" sz="1200" dirty="0">
                <a:latin typeface="Aptos" panose="020B0004020202020204" pitchFamily="34" charset="0"/>
                <a:hlinkClick r:id="rId3"/>
              </a:rPr>
              <a:t> om </a:t>
            </a:r>
            <a:r>
              <a:rPr lang="en-US" sz="1200" dirty="0" err="1">
                <a:latin typeface="Aptos" panose="020B0004020202020204" pitchFamily="34" charset="0"/>
                <a:hlinkClick r:id="rId3"/>
              </a:rPr>
              <a:t>en</a:t>
            </a:r>
            <a:r>
              <a:rPr lang="en-US" sz="1200" dirty="0">
                <a:latin typeface="Aptos" panose="020B0004020202020204" pitchFamily="34" charset="0"/>
                <a:hlinkClick r:id="rId3"/>
              </a:rPr>
              <a:t> </a:t>
            </a:r>
            <a:r>
              <a:rPr lang="en-US" sz="1200" dirty="0" err="1">
                <a:latin typeface="Aptos" panose="020B0004020202020204" pitchFamily="34" charset="0"/>
                <a:hlinkClick r:id="rId3"/>
              </a:rPr>
              <a:t>akutplan</a:t>
            </a:r>
            <a:r>
              <a:rPr lang="en-US" sz="1200" dirty="0">
                <a:latin typeface="Aptos" panose="020B0004020202020204" pitchFamily="34" charset="0"/>
              </a:rPr>
              <a:t> (29. </a:t>
            </a:r>
            <a:r>
              <a:rPr lang="en-US" sz="1200" dirty="0" err="1">
                <a:latin typeface="Aptos" panose="020B0004020202020204" pitchFamily="34" charset="0"/>
              </a:rPr>
              <a:t>juni</a:t>
            </a:r>
            <a:r>
              <a:rPr lang="en-US" sz="1200" dirty="0">
                <a:latin typeface="Aptos" panose="020B0004020202020204" pitchFamily="34" charset="0"/>
              </a:rPr>
              <a:t> 2026)</a:t>
            </a:r>
          </a:p>
        </p:txBody>
      </p:sp>
    </p:spTree>
    <p:extLst>
      <p:ext uri="{BB962C8B-B14F-4D97-AF65-F5344CB8AC3E}">
        <p14:creationId xmlns:p14="http://schemas.microsoft.com/office/powerpoint/2010/main" val="578464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6AD1FFE-5B85-ABFA-47A5-1A7DAC6FF9A4}"/>
            </a:ext>
          </a:extLst>
        </p:cNvPr>
        <p:cNvGrpSpPr/>
        <p:nvPr/>
      </p:nvGrpSpPr>
      <p:grpSpPr bwMode="auto">
        <a:xfrm>
          <a:off x="0" y="0"/>
          <a:ext cx="0" cy="0"/>
          <a:chOff x="0" y="0"/>
          <a:chExt cx="0" cy="0"/>
        </a:xfrm>
      </p:grpSpPr>
      <p:sp>
        <p:nvSpPr>
          <p:cNvPr id="248224148" name="Textfeld 248224147">
            <a:extLst>
              <a:ext uri="{FF2B5EF4-FFF2-40B4-BE49-F238E27FC236}">
                <a16:creationId xmlns:a16="http://schemas.microsoft.com/office/drawing/2014/main" id="{BF223F05-AFC8-BD45-B676-F48CF2B4E797}"/>
              </a:ext>
            </a:extLst>
          </p:cNvPr>
          <p:cNvSpPr txBox="1"/>
          <p:nvPr/>
        </p:nvSpPr>
        <p:spPr>
          <a:xfrm>
            <a:off x="330680" y="400923"/>
            <a:ext cx="9725759" cy="1077218"/>
          </a:xfrm>
          <a:prstGeom prst="rect">
            <a:avLst/>
          </a:prstGeom>
          <a:noFill/>
        </p:spPr>
        <p:txBody>
          <a:bodyPr wrap="square" rtlCol="0">
            <a:spAutoFit/>
          </a:bodyPr>
          <a:lstStyle/>
          <a:p>
            <a:r>
              <a:rPr lang="de-DE" sz="3200" b="1" dirty="0">
                <a:latin typeface="Aptos" panose="020B0004020202020204" pitchFamily="34" charset="0"/>
              </a:rPr>
              <a:t>Anhang II: Bundesratsentwurf zur Priorisierung von Netzanschlüssen (§ 17 EnWG-E)</a:t>
            </a:r>
          </a:p>
        </p:txBody>
      </p:sp>
      <p:sp>
        <p:nvSpPr>
          <p:cNvPr id="2" name="Inhaltsplatzhalter 2">
            <a:extLst>
              <a:ext uri="{FF2B5EF4-FFF2-40B4-BE49-F238E27FC236}">
                <a16:creationId xmlns:a16="http://schemas.microsoft.com/office/drawing/2014/main" id="{CD40C57F-B345-823D-BE58-E4DEA5BF6021}"/>
              </a:ext>
            </a:extLst>
          </p:cNvPr>
          <p:cNvSpPr txBox="1">
            <a:spLocks/>
          </p:cNvSpPr>
          <p:nvPr/>
        </p:nvSpPr>
        <p:spPr bwMode="auto">
          <a:xfrm>
            <a:off x="330679" y="1628800"/>
            <a:ext cx="11525961" cy="4752528"/>
          </a:xfrm>
          <a:prstGeom prst="rect">
            <a:avLst/>
          </a:prstGeom>
          <a:noFill/>
          <a:ln>
            <a:noFill/>
          </a:ln>
        </p:spPr>
        <p:txBody>
          <a:bodyPr vert="horz" wrap="square" lIns="91440" tIns="45720" rIns="91440" bIns="45720" numCol="1" anchor="t" anchorCtr="0" compatLnSpc="1">
            <a:prstTxWarp prst="textNoShape">
              <a:avLst/>
            </a:prstTxWarp>
          </a:bodyPr>
          <a:lstStyle>
            <a:lvl1pPr marL="0" indent="0" algn="ctr">
              <a:spcBef>
                <a:spcPts val="0"/>
              </a:spcBef>
              <a:spcAft>
                <a:spcPts val="0"/>
              </a:spcAft>
              <a:buNone/>
              <a:defRPr sz="3200">
                <a:solidFill>
                  <a:schemeClr val="tx1"/>
                </a:solidFill>
                <a:latin typeface="Arial"/>
                <a:ea typeface="Arial"/>
                <a:cs typeface="Arial"/>
              </a:defRPr>
            </a:lvl1pPr>
            <a:lvl2pPr marL="457200" indent="0" algn="ctr">
              <a:spcBef>
                <a:spcPts val="0"/>
              </a:spcBef>
              <a:spcAft>
                <a:spcPts val="0"/>
              </a:spcAft>
              <a:buNone/>
              <a:defRPr sz="2800">
                <a:solidFill>
                  <a:schemeClr val="tx1"/>
                </a:solidFill>
                <a:latin typeface="Arial"/>
                <a:ea typeface="Arial"/>
                <a:cs typeface="Arial"/>
              </a:defRPr>
            </a:lvl2pPr>
            <a:lvl3pPr marL="914400" indent="0" algn="ctr">
              <a:spcBef>
                <a:spcPts val="0"/>
              </a:spcBef>
              <a:spcAft>
                <a:spcPts val="0"/>
              </a:spcAft>
              <a:buNone/>
              <a:defRPr sz="2400">
                <a:solidFill>
                  <a:schemeClr val="tx1"/>
                </a:solidFill>
                <a:latin typeface="Arial"/>
                <a:ea typeface="Arial"/>
                <a:cs typeface="Arial"/>
              </a:defRPr>
            </a:lvl3pPr>
            <a:lvl4pPr marL="1371600" indent="0" algn="ctr">
              <a:spcBef>
                <a:spcPts val="0"/>
              </a:spcBef>
              <a:spcAft>
                <a:spcPts val="0"/>
              </a:spcAft>
              <a:buNone/>
              <a:defRPr sz="2000">
                <a:solidFill>
                  <a:schemeClr val="tx1"/>
                </a:solidFill>
                <a:latin typeface="Arial"/>
                <a:ea typeface="Arial"/>
                <a:cs typeface="Arial"/>
              </a:defRPr>
            </a:lvl4pPr>
            <a:lvl5pPr marL="1828800" indent="0" algn="ctr">
              <a:spcBef>
                <a:spcPts val="0"/>
              </a:spcBef>
              <a:spcAft>
                <a:spcPts val="0"/>
              </a:spcAft>
              <a:buNone/>
              <a:defRPr sz="1600">
                <a:solidFill>
                  <a:schemeClr val="tx1"/>
                </a:solidFill>
                <a:latin typeface="Arial"/>
                <a:ea typeface="Arial"/>
                <a:cs typeface="Arial"/>
              </a:defRPr>
            </a:lvl5pPr>
            <a:lvl6pPr marL="2286000" indent="0" algn="ctr">
              <a:spcBef>
                <a:spcPts val="0"/>
              </a:spcBef>
              <a:spcAft>
                <a:spcPts val="0"/>
              </a:spcAft>
              <a:buNone/>
              <a:defRPr sz="1600">
                <a:solidFill>
                  <a:schemeClr val="tx1"/>
                </a:solidFill>
                <a:latin typeface="+mn-lt"/>
              </a:defRPr>
            </a:lvl6pPr>
            <a:lvl7pPr marL="2743200" indent="0" algn="ctr">
              <a:spcBef>
                <a:spcPts val="0"/>
              </a:spcBef>
              <a:spcAft>
                <a:spcPts val="0"/>
              </a:spcAft>
              <a:buNone/>
              <a:defRPr sz="1600">
                <a:solidFill>
                  <a:schemeClr val="tx1"/>
                </a:solidFill>
                <a:latin typeface="+mn-lt"/>
              </a:defRPr>
            </a:lvl7pPr>
            <a:lvl8pPr marL="3200400" indent="0" algn="ctr">
              <a:spcBef>
                <a:spcPts val="0"/>
              </a:spcBef>
              <a:spcAft>
                <a:spcPts val="0"/>
              </a:spcAft>
              <a:buNone/>
              <a:defRPr sz="1600">
                <a:solidFill>
                  <a:schemeClr val="tx1"/>
                </a:solidFill>
                <a:latin typeface="+mn-lt"/>
              </a:defRPr>
            </a:lvl8pPr>
            <a:lvl9pPr marL="3657600" indent="0" algn="ctr">
              <a:spcBef>
                <a:spcPts val="0"/>
              </a:spcBef>
              <a:spcAft>
                <a:spcPts val="0"/>
              </a:spcAft>
              <a:buNone/>
              <a:defRPr sz="1600">
                <a:solidFill>
                  <a:schemeClr val="tx1"/>
                </a:solidFill>
                <a:latin typeface="+mn-lt"/>
              </a:defRPr>
            </a:lvl9pPr>
          </a:lstStyle>
          <a:p>
            <a:pPr marL="285750" indent="-285750" algn="l">
              <a:lnSpc>
                <a:spcPts val="2200"/>
              </a:lnSpc>
              <a:spcAft>
                <a:spcPts val="600"/>
              </a:spcAft>
              <a:buFont typeface="Arial" panose="020B0604020202020204" pitchFamily="34" charset="0"/>
              <a:buChar char="•"/>
            </a:pPr>
            <a:r>
              <a:rPr lang="de-DE" sz="1400" dirty="0">
                <a:latin typeface="Aptos" panose="020B0004020202020204" pitchFamily="34" charset="0"/>
              </a:rPr>
              <a:t>Der Bundesrat hat am 10.07.2026 einen Entwurf zur Änderung des EnWG beschlossen (</a:t>
            </a:r>
            <a:r>
              <a:rPr lang="de-DE" sz="1400" b="1" dirty="0">
                <a:latin typeface="Aptos" panose="020B0004020202020204" pitchFamily="34" charset="0"/>
              </a:rPr>
              <a:t>BT-</a:t>
            </a:r>
            <a:r>
              <a:rPr lang="de-DE" sz="1400" b="1" dirty="0" err="1">
                <a:latin typeface="Aptos" panose="020B0004020202020204" pitchFamily="34" charset="0"/>
              </a:rPr>
              <a:t>Drs</a:t>
            </a:r>
            <a:r>
              <a:rPr lang="de-DE" sz="1400" b="1" dirty="0">
                <a:latin typeface="Aptos" panose="020B0004020202020204" pitchFamily="34" charset="0"/>
              </a:rPr>
              <a:t>. 21/7734</a:t>
            </a:r>
            <a:r>
              <a:rPr lang="de-DE" sz="1400" dirty="0">
                <a:latin typeface="Aptos" panose="020B0004020202020204" pitchFamily="34" charset="0"/>
              </a:rPr>
              <a:t>). Ziel: Kapazität gezielt für Flexibilitäten sichern, um EE-Zubau zu ermöglichen und Redispatch zu senken. </a:t>
            </a:r>
          </a:p>
          <a:p>
            <a:pPr marL="285750" indent="-285750" algn="l">
              <a:lnSpc>
                <a:spcPts val="2200"/>
              </a:lnSpc>
              <a:spcAft>
                <a:spcPts val="600"/>
              </a:spcAft>
              <a:buFont typeface="Arial" panose="020B0604020202020204" pitchFamily="34" charset="0"/>
              <a:buChar char="•"/>
            </a:pPr>
            <a:r>
              <a:rPr lang="de-DE" sz="1400" dirty="0">
                <a:latin typeface="Aptos" panose="020B0004020202020204" pitchFamily="34" charset="0"/>
              </a:rPr>
              <a:t>Die geforderten Änderungen betreffen §17 EnWG: </a:t>
            </a:r>
          </a:p>
          <a:p>
            <a:pPr marL="742950" lvl="1" indent="-285750" algn="l">
              <a:lnSpc>
                <a:spcPts val="2200"/>
              </a:lnSpc>
              <a:spcAft>
                <a:spcPts val="600"/>
              </a:spcAft>
              <a:buFont typeface="Arial" panose="020B0604020202020204" pitchFamily="34" charset="0"/>
              <a:buChar char="•"/>
            </a:pPr>
            <a:r>
              <a:rPr lang="de-DE" sz="1400" b="1" dirty="0">
                <a:latin typeface="Aptos" panose="020B0004020202020204" pitchFamily="34" charset="0"/>
              </a:rPr>
              <a:t>Abs. 2b: </a:t>
            </a:r>
            <a:r>
              <a:rPr lang="de-DE" sz="1400" dirty="0">
                <a:latin typeface="Aptos" panose="020B0004020202020204" pitchFamily="34" charset="0"/>
              </a:rPr>
              <a:t>auf Verlangen des Anschlussnehmers </a:t>
            </a:r>
            <a:r>
              <a:rPr lang="de-DE" sz="1400" b="1" dirty="0">
                <a:latin typeface="Aptos" panose="020B0004020202020204" pitchFamily="34" charset="0"/>
              </a:rPr>
              <a:t>muss</a:t>
            </a:r>
            <a:r>
              <a:rPr lang="de-DE" sz="1400" dirty="0">
                <a:latin typeface="Aptos" panose="020B0004020202020204" pitchFamily="34" charset="0"/>
              </a:rPr>
              <a:t> eine flexible Netzanschlussvereinbarung angeboten werden. Mit Stand-Alone-Batteriespeichern ist sie zwingend abzuschließen.</a:t>
            </a:r>
          </a:p>
          <a:p>
            <a:pPr marL="742950" lvl="1" indent="-285750" algn="l">
              <a:lnSpc>
                <a:spcPts val="2200"/>
              </a:lnSpc>
              <a:spcAft>
                <a:spcPts val="600"/>
              </a:spcAft>
              <a:buFont typeface="Arial" panose="020B0604020202020204" pitchFamily="34" charset="0"/>
              <a:buChar char="•"/>
            </a:pPr>
            <a:r>
              <a:rPr lang="de-DE" sz="1400" b="1" dirty="0">
                <a:latin typeface="Aptos" panose="020B0004020202020204" pitchFamily="34" charset="0"/>
              </a:rPr>
              <a:t>Abs. 2c (neu): </a:t>
            </a:r>
            <a:r>
              <a:rPr lang="de-DE" sz="1400" dirty="0">
                <a:latin typeface="Aptos" panose="020B0004020202020204" pitchFamily="34" charset="0"/>
              </a:rPr>
              <a:t>An Netzverknüpfungspunkten, an denen EE nach §8 EEG angeschlossen werden, dürfen Netzbetreiber Kapazität für </a:t>
            </a:r>
            <a:r>
              <a:rPr lang="de-DE" sz="1400" b="1" dirty="0">
                <a:latin typeface="Aptos" panose="020B0004020202020204" pitchFamily="34" charset="0"/>
              </a:rPr>
              <a:t>Lasten und Speicher</a:t>
            </a:r>
            <a:r>
              <a:rPr lang="de-DE" sz="1400" dirty="0">
                <a:latin typeface="Aptos" panose="020B0004020202020204" pitchFamily="34" charset="0"/>
              </a:rPr>
              <a:t> bis zu 3 Jahre zurückhalten (+2 Jahre in begründeten Fällen), die der Verhinderung von Redispatch dienen. In der Mittelspannung insbesondere für ausgewiesene Gewerbe-/Industriegebiete, in der Niederspannung </a:t>
            </a:r>
            <a:r>
              <a:rPr lang="de-DE" sz="1400" b="1" dirty="0">
                <a:latin typeface="Aptos" panose="020B0004020202020204" pitchFamily="34" charset="0"/>
              </a:rPr>
              <a:t>sollen</a:t>
            </a:r>
            <a:r>
              <a:rPr lang="de-DE" sz="1400" dirty="0">
                <a:latin typeface="Aptos" panose="020B0004020202020204" pitchFamily="34" charset="0"/>
              </a:rPr>
              <a:t> Netzbetreiber für Wärmepumpen und E-Mobilität vorhalten. Umfang und Zeitraum sind zu veröffentlichen, bei Wegfall der Grundlage ist freizugeben.</a:t>
            </a:r>
          </a:p>
          <a:p>
            <a:pPr marL="742950" lvl="1" indent="-285750" algn="l">
              <a:lnSpc>
                <a:spcPts val="2200"/>
              </a:lnSpc>
              <a:spcAft>
                <a:spcPts val="600"/>
              </a:spcAft>
              <a:buFont typeface="Arial" panose="020B0604020202020204" pitchFamily="34" charset="0"/>
              <a:buChar char="•"/>
            </a:pPr>
            <a:r>
              <a:rPr lang="de-DE" sz="1400" b="1" dirty="0">
                <a:latin typeface="Aptos" panose="020B0004020202020204" pitchFamily="34" charset="0"/>
              </a:rPr>
              <a:t>Abs. 2d (neu): </a:t>
            </a:r>
            <a:r>
              <a:rPr lang="de-DE" sz="1400" dirty="0">
                <a:latin typeface="Aptos" panose="020B0004020202020204" pitchFamily="34" charset="0"/>
              </a:rPr>
              <a:t>Priorisierung von Anschlussnehmern, die Lasten/Speicher mit EE überbauen. Rangfolge laut Begründung: </a:t>
            </a:r>
            <a:r>
              <a:rPr lang="de-DE" sz="1400" b="1" dirty="0">
                <a:latin typeface="Aptos" panose="020B0004020202020204" pitchFamily="34" charset="0"/>
              </a:rPr>
              <a:t>(1)</a:t>
            </a:r>
            <a:r>
              <a:rPr lang="de-DE" sz="1400" dirty="0">
                <a:latin typeface="Aptos" panose="020B0004020202020204" pitchFamily="34" charset="0"/>
              </a:rPr>
              <a:t> ohne Überbauung keine Priorisierung; </a:t>
            </a:r>
            <a:r>
              <a:rPr lang="de-DE" sz="1400" b="1" dirty="0">
                <a:latin typeface="Aptos" panose="020B0004020202020204" pitchFamily="34" charset="0"/>
              </a:rPr>
              <a:t>(2)</a:t>
            </a:r>
            <a:r>
              <a:rPr lang="de-DE" sz="1400" dirty="0">
                <a:latin typeface="Aptos" panose="020B0004020202020204" pitchFamily="34" charset="0"/>
              </a:rPr>
              <a:t> Überbauung von Lasten oder Speichern mit EE; </a:t>
            </a:r>
            <a:r>
              <a:rPr lang="de-DE" sz="1400" b="1" dirty="0">
                <a:latin typeface="Aptos" panose="020B0004020202020204" pitchFamily="34" charset="0"/>
              </a:rPr>
              <a:t>(3)</a:t>
            </a:r>
            <a:r>
              <a:rPr lang="de-DE" sz="1400" dirty="0">
                <a:latin typeface="Aptos" panose="020B0004020202020204" pitchFamily="34" charset="0"/>
              </a:rPr>
              <a:t> gemeinsame Überbauung von Lasten, Speichern und EE; </a:t>
            </a:r>
            <a:r>
              <a:rPr lang="de-DE" sz="1400" b="1" dirty="0">
                <a:latin typeface="Aptos" panose="020B0004020202020204" pitchFamily="34" charset="0"/>
              </a:rPr>
              <a:t>(4)</a:t>
            </a:r>
            <a:r>
              <a:rPr lang="de-DE" sz="1400" dirty="0">
                <a:latin typeface="Aptos" panose="020B0004020202020204" pitchFamily="34" charset="0"/>
              </a:rPr>
              <a:t> innerhalb (2)/(3) bevorzugt, wer zu flexiblen Anschlussverträgen bereit ist.</a:t>
            </a:r>
          </a:p>
          <a:p>
            <a:pPr marL="285750" indent="-285750" algn="l">
              <a:lnSpc>
                <a:spcPts val="2200"/>
              </a:lnSpc>
              <a:spcAft>
                <a:spcPts val="600"/>
              </a:spcAft>
              <a:buFont typeface="Arial" panose="020B0604020202020204" pitchFamily="34" charset="0"/>
              <a:buChar char="•"/>
            </a:pPr>
            <a:r>
              <a:rPr lang="de-DE" sz="1400" b="1" dirty="0">
                <a:latin typeface="Aptos" panose="020B0004020202020204" pitchFamily="34" charset="0"/>
              </a:rPr>
              <a:t>Einordnung: </a:t>
            </a:r>
            <a:r>
              <a:rPr lang="de-DE" sz="1400" dirty="0">
                <a:latin typeface="Aptos" panose="020B0004020202020204" pitchFamily="34" charset="0"/>
              </a:rPr>
              <a:t>Der EE-Anschlussvorrang bleibt unberührt. Freigehaltene Kontingente, die den EE-Ausbau einschränken, sind nicht gewollt. Die Reservierung soll den Netzausbau nicht ersetzen. </a:t>
            </a:r>
            <a:endParaRPr lang="de-DE" sz="1200" b="1" dirty="0">
              <a:latin typeface="Aptos" panose="020B0004020202020204" pitchFamily="34" charset="0"/>
            </a:endParaRPr>
          </a:p>
          <a:p>
            <a:pPr algn="l">
              <a:lnSpc>
                <a:spcPts val="2200"/>
              </a:lnSpc>
              <a:spcAft>
                <a:spcPts val="600"/>
              </a:spcAft>
            </a:pPr>
            <a:r>
              <a:rPr lang="de-DE" sz="1200" b="1" dirty="0">
                <a:latin typeface="Aptos" panose="020B0004020202020204" pitchFamily="34" charset="0"/>
              </a:rPr>
              <a:t>Quelle</a:t>
            </a:r>
            <a:r>
              <a:rPr lang="de-DE" sz="1200" dirty="0">
                <a:latin typeface="Aptos" panose="020B0004020202020204" pitchFamily="34" charset="0"/>
              </a:rPr>
              <a:t>: </a:t>
            </a:r>
            <a:r>
              <a:rPr lang="de-DE" sz="1200" dirty="0">
                <a:latin typeface="Aptos" panose="020B0004020202020204" pitchFamily="34" charset="0"/>
                <a:hlinkClick r:id="rId3"/>
              </a:rPr>
              <a:t>Deutscher Bundestag, Drucksache 21/7734 </a:t>
            </a:r>
            <a:r>
              <a:rPr lang="de-DE" sz="1200" dirty="0">
                <a:latin typeface="Aptos" panose="020B0004020202020204" pitchFamily="34" charset="0"/>
              </a:rPr>
              <a:t>— Gesetzentwurf des Bundesrates zur Änderung des EnWG (26.08.2026)</a:t>
            </a:r>
          </a:p>
        </p:txBody>
      </p:sp>
    </p:spTree>
    <p:extLst>
      <p:ext uri="{BB962C8B-B14F-4D97-AF65-F5344CB8AC3E}">
        <p14:creationId xmlns:p14="http://schemas.microsoft.com/office/powerpoint/2010/main" val="3597550850"/>
      </p:ext>
    </p:extLst>
  </p:cSld>
  <p:clrMapOvr>
    <a:masterClrMapping/>
  </p:clrMapOvr>
</p:sld>
</file>

<file path=ppt/theme/theme1.xml><?xml version="1.0" encoding="utf-8"?>
<a:theme xmlns:a="http://schemas.openxmlformats.org/drawingml/2006/main" name="Folienvorlage">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Arial"/>
        <a:cs typeface="Arial"/>
      </a:majorFont>
      <a:minorFont>
        <a:latin typeface="Arial"/>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xfrm>
          <a:off x="0" y="0"/>
          <a:ext cx="1" cy="1"/>
        </a:xfrm>
        <a:prstGeom prst="rect">
          <a:avLst/>
        </a:prstGeom>
        <a:solidFill>
          <a:schemeClr val="accent1"/>
        </a:solidFill>
        <a:ln w="9525" cap="flat" cmpd="sng" algn="ctr">
          <a:solidFill>
            <a:schemeClr val="tx1"/>
          </a:solidFill>
          <a:prstDash val="solid"/>
          <a:round/>
          <a:headEnd type="none" w="med" len="med"/>
          <a:tailEnd type="none" w="med" len="med"/>
        </a:ln>
      </a:spPr>
      <a:bodyPr/>
      <a:lstStyle/>
    </a:spDef>
    <a:lnDef>
      <a:spPr bwMode="auto">
        <a:xfrm>
          <a:off x="0" y="0"/>
          <a:ext cx="1" cy="1"/>
        </a:xfrm>
        <a:prstGeom prst="rect">
          <a:avLst/>
        </a:prstGeom>
        <a:solidFill>
          <a:schemeClr val="accent1"/>
        </a:solidFill>
        <a:ln w="9525" cap="flat" cmpd="sng" algn="ctr">
          <a:solidFill>
            <a:schemeClr val="tx1"/>
          </a:solidFill>
          <a:prstDash val="solid"/>
          <a:round/>
          <a:headEnd type="none" w="med" len="med"/>
          <a:tailEnd type="none" w="med" len="med"/>
        </a:ln>
      </a:spPr>
      <a:body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lienvorlage">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
      <a:majorFont>
        <a:latin typeface="Arial"/>
        <a:ea typeface="Arial"/>
        <a:cs typeface="Arial"/>
      </a:majorFont>
      <a:minorFont>
        <a:latin typeface="Arial"/>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xfrm>
          <a:off x="0" y="0"/>
          <a:ext cx="1" cy="1"/>
        </a:xfrm>
        <a:prstGeom prst="rect">
          <a:avLst/>
        </a:prstGeom>
        <a:solidFill>
          <a:schemeClr val="accent1"/>
        </a:solidFill>
        <a:ln w="9525" cap="flat" cmpd="sng" algn="ctr">
          <a:solidFill>
            <a:schemeClr val="tx1"/>
          </a:solidFill>
          <a:prstDash val="solid"/>
          <a:round/>
          <a:headEnd type="none" w="med" len="med"/>
          <a:tailEnd type="none" w="med" len="med"/>
        </a:ln>
      </a:spPr>
      <a:bodyPr/>
      <a:lstStyle/>
    </a:spDef>
    <a:lnDef>
      <a:spPr bwMode="auto">
        <a:xfrm>
          <a:off x="0" y="0"/>
          <a:ext cx="1" cy="1"/>
        </a:xfrm>
        <a:prstGeom prst="rect">
          <a:avLst/>
        </a:prstGeom>
        <a:solidFill>
          <a:schemeClr val="accent1"/>
        </a:solidFill>
        <a:ln w="9525" cap="flat" cmpd="sng" algn="ctr">
          <a:solidFill>
            <a:schemeClr val="tx1"/>
          </a:solidFill>
          <a:prstDash val="solid"/>
          <a:round/>
          <a:headEnd type="none" w="med" len="med"/>
          <a:tailEnd type="none" w="med" len="med"/>
        </a:ln>
      </a:spPr>
      <a:body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Folienvorlage</Template>
  <TotalTime>0</TotalTime>
  <Words>2316</Words>
  <Application>Microsoft Office PowerPoint</Application>
  <DocSecurity>0</DocSecurity>
  <PresentationFormat>Breitbild</PresentationFormat>
  <Paragraphs>161</Paragraphs>
  <Slides>10</Slides>
  <Notes>10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Aptos</vt:lpstr>
      <vt:lpstr>Arial</vt:lpstr>
      <vt:lpstr>Times New Roman</vt:lpstr>
      <vt:lpstr>Folienvorlage</vt:lpstr>
      <vt:lpstr>Priorisierung von Netzanschlüssen energiewendetauglich gestalten</vt:lpstr>
      <vt:lpstr>PowerPoint-Präsentation</vt:lpstr>
      <vt:lpstr>PowerPoint-Präsentation</vt:lpstr>
      <vt:lpstr>PowerPoint-Präsentation</vt:lpstr>
      <vt:lpstr>PowerPoint-Präsentation</vt:lpstr>
      <vt:lpstr>PowerPoint-Präsentation</vt:lpstr>
      <vt:lpstr>PowerPoint-Präsentation</vt:lpstr>
      <vt:lpstr>Vielen Dank! </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 Digitale Zusammenarbeit</dc:title>
  <dc:subject/>
  <dc:creator>Tobias Regesch</dc:creator>
  <cp:keywords/>
  <dc:description/>
  <cp:lastModifiedBy>Henri Schmitz</cp:lastModifiedBy>
  <cp:revision>928</cp:revision>
  <dcterms:created xsi:type="dcterms:W3CDTF">2021-03-04T11:46:25Z</dcterms:created>
  <dcterms:modified xsi:type="dcterms:W3CDTF">2026-09-03T07:00:31Z</dcterms:modified>
  <cp:category/>
  <dc:identifier/>
  <cp:contentStatus/>
  <dc:language/>
  <cp:version/>
</cp:coreProperties>
</file>