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71" r:id="rId3"/>
    <p:sldId id="272" r:id="rId4"/>
    <p:sldId id="273" r:id="rId5"/>
    <p:sldId id="274" r:id="rId6"/>
  </p:sldIdLst>
  <p:sldSz cx="12192000" cy="6858000"/>
  <p:notesSz cx="7559675" cy="10691813"/>
  <p:embeddedFontLst>
    <p:embeddedFont>
      <p:font typeface="Barlow" panose="000005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hMnG56/IBXBcSdH8CnfJB5jP4H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A7"/>
    <a:srgbClr val="4F6B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F40A5DF1-B4CA-91DB-2891-8FDDC029E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:notes">
            <a:extLst>
              <a:ext uri="{FF2B5EF4-FFF2-40B4-BE49-F238E27FC236}">
                <a16:creationId xmlns:a16="http://schemas.microsoft.com/office/drawing/2014/main" id="{B9F63FFD-0EFC-86B1-C248-9B8BB93E34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38:notes">
            <a:extLst>
              <a:ext uri="{FF2B5EF4-FFF2-40B4-BE49-F238E27FC236}">
                <a16:creationId xmlns:a16="http://schemas.microsoft.com/office/drawing/2014/main" id="{55F6A4FE-B3B4-F8C4-9E90-7547A84F1C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7198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AB9E1489-70DB-1C01-0ECC-DE463054F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:notes">
            <a:extLst>
              <a:ext uri="{FF2B5EF4-FFF2-40B4-BE49-F238E27FC236}">
                <a16:creationId xmlns:a16="http://schemas.microsoft.com/office/drawing/2014/main" id="{E31A7169-9DCF-A197-D6E9-A358A7CC4B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38:notes">
            <a:extLst>
              <a:ext uri="{FF2B5EF4-FFF2-40B4-BE49-F238E27FC236}">
                <a16:creationId xmlns:a16="http://schemas.microsoft.com/office/drawing/2014/main" id="{D6C2D0B2-9D7A-55DD-35D1-C75497A413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250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FDD0C5C7-F86F-B6F1-7831-F50CE303E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:notes">
            <a:extLst>
              <a:ext uri="{FF2B5EF4-FFF2-40B4-BE49-F238E27FC236}">
                <a16:creationId xmlns:a16="http://schemas.microsoft.com/office/drawing/2014/main" id="{896A63D2-54B9-CE40-6D46-00058D0700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38:notes">
            <a:extLst>
              <a:ext uri="{FF2B5EF4-FFF2-40B4-BE49-F238E27FC236}">
                <a16:creationId xmlns:a16="http://schemas.microsoft.com/office/drawing/2014/main" id="{DA91A246-0616-F59A-D183-073A41AC3D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790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09502F2B-656E-E2C2-B49C-3CA2E13BF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:notes">
            <a:extLst>
              <a:ext uri="{FF2B5EF4-FFF2-40B4-BE49-F238E27FC236}">
                <a16:creationId xmlns:a16="http://schemas.microsoft.com/office/drawing/2014/main" id="{308856A2-31CA-9417-66F6-22CEFD8A52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38:notes">
            <a:extLst>
              <a:ext uri="{FF2B5EF4-FFF2-40B4-BE49-F238E27FC236}">
                <a16:creationId xmlns:a16="http://schemas.microsoft.com/office/drawing/2014/main" id="{00F530F5-DCC4-F5D0-E19A-ADAC15F0A9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942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subTitle" idx="1"/>
          </p:nvPr>
        </p:nvSpPr>
        <p:spPr>
          <a:xfrm>
            <a:off x="838080" y="365040"/>
            <a:ext cx="10514880" cy="614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0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9654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object 2" descr="objec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175" y="2232563"/>
            <a:ext cx="6356349" cy="98298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object 6"/>
          <p:cNvSpPr/>
          <p:nvPr/>
        </p:nvSpPr>
        <p:spPr>
          <a:xfrm>
            <a:off x="5157258" y="1251139"/>
            <a:ext cx="38100" cy="20402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7726" rIns="27726"/>
          <a:lstStyle/>
          <a:p>
            <a:endParaRPr sz="849"/>
          </a:p>
        </p:txBody>
      </p:sp>
      <p:sp>
        <p:nvSpPr>
          <p:cNvPr id="78" name="object 7"/>
          <p:cNvSpPr/>
          <p:nvPr/>
        </p:nvSpPr>
        <p:spPr>
          <a:xfrm>
            <a:off x="5246158" y="1251139"/>
            <a:ext cx="38100" cy="20402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7726" rIns="27726"/>
          <a:lstStyle/>
          <a:p>
            <a:endParaRPr sz="849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C8E27D4-9FE2-749E-38F3-38F40ECB1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8632" cy="1270352"/>
          </a:xfrm>
          <a:prstGeom prst="rect">
            <a:avLst/>
          </a:prstGeom>
        </p:spPr>
      </p:pic>
      <p:sp>
        <p:nvSpPr>
          <p:cNvPr id="5" name="Google Shape;193;p38">
            <a:extLst>
              <a:ext uri="{FF2B5EF4-FFF2-40B4-BE49-F238E27FC236}">
                <a16:creationId xmlns:a16="http://schemas.microsoft.com/office/drawing/2014/main" id="{323AB257-1642-B6A4-0C4A-36BE965D5312}"/>
              </a:ext>
            </a:extLst>
          </p:cNvPr>
          <p:cNvSpPr/>
          <p:nvPr/>
        </p:nvSpPr>
        <p:spPr>
          <a:xfrm>
            <a:off x="3747952" y="3440140"/>
            <a:ext cx="4696095" cy="73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2400"/>
            </a:pPr>
            <a:r>
              <a:rPr lang="de-DE" sz="24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Netzanschlüsse: Kostensenkung, Priorisierung &amp; Beschleunigung</a:t>
            </a:r>
            <a:endParaRPr sz="2400" b="1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" name="Google Shape;200;p38">
            <a:extLst>
              <a:ext uri="{FF2B5EF4-FFF2-40B4-BE49-F238E27FC236}">
                <a16:creationId xmlns:a16="http://schemas.microsoft.com/office/drawing/2014/main" id="{9EA05CB9-0EF6-6BA1-47A2-EA992943BFAD}"/>
              </a:ext>
            </a:extLst>
          </p:cNvPr>
          <p:cNvSpPr/>
          <p:nvPr/>
        </p:nvSpPr>
        <p:spPr>
          <a:xfrm>
            <a:off x="10689336" y="6148923"/>
            <a:ext cx="1299129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Vordenkwerk,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03</a:t>
            </a:r>
            <a:r>
              <a:rPr lang="de-DE" sz="1000" b="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. September 2025</a:t>
            </a:r>
            <a:endParaRPr sz="1000" b="0" i="0" u="none" strike="noStrike" cap="none" dirty="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30EAB3C1-16E5-8E59-4517-559602C72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>
            <a:extLst>
              <a:ext uri="{FF2B5EF4-FFF2-40B4-BE49-F238E27FC236}">
                <a16:creationId xmlns:a16="http://schemas.microsoft.com/office/drawing/2014/main" id="{E5AF5CB7-3686-1BA5-B3B5-E8B3EE9E0589}"/>
              </a:ext>
            </a:extLst>
          </p:cNvPr>
          <p:cNvSpPr/>
          <p:nvPr/>
        </p:nvSpPr>
        <p:spPr>
          <a:xfrm>
            <a:off x="4164441" y="238980"/>
            <a:ext cx="6465670" cy="73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2400"/>
            </a:pPr>
            <a:r>
              <a:rPr lang="de-DE" sz="24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Netzanschlüsse: Kostensenkung, Priorisierung &amp; Beschleunigung</a:t>
            </a:r>
            <a:endParaRPr sz="2400" b="1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4" name="Google Shape;194;p38">
            <a:extLst>
              <a:ext uri="{FF2B5EF4-FFF2-40B4-BE49-F238E27FC236}">
                <a16:creationId xmlns:a16="http://schemas.microsoft.com/office/drawing/2014/main" id="{81930CF6-CCB9-F6B4-9E3E-F53F9C45943C}"/>
              </a:ext>
            </a:extLst>
          </p:cNvPr>
          <p:cNvSpPr/>
          <p:nvPr/>
        </p:nvSpPr>
        <p:spPr>
          <a:xfrm>
            <a:off x="10735920" y="56880"/>
            <a:ext cx="14238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sz="1800" b="1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Klima</a:t>
            </a:r>
            <a:r>
              <a:rPr lang="de-DE" sz="1800" b="0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Union</a:t>
            </a:r>
            <a:endParaRPr sz="1800" b="0" i="0" u="none" strike="noStrike" cap="non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95" name="Google Shape;195;p38">
            <a:extLst>
              <a:ext uri="{FF2B5EF4-FFF2-40B4-BE49-F238E27FC236}">
                <a16:creationId xmlns:a16="http://schemas.microsoft.com/office/drawing/2014/main" id="{A570939A-F5B3-C666-F278-08952D1D4B6A}"/>
              </a:ext>
            </a:extLst>
          </p:cNvPr>
          <p:cNvCxnSpPr/>
          <p:nvPr/>
        </p:nvCxnSpPr>
        <p:spPr>
          <a:xfrm>
            <a:off x="2496312" y="1289304"/>
            <a:ext cx="0" cy="5010912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4" name="Google Shape;204;p38">
            <a:extLst>
              <a:ext uri="{FF2B5EF4-FFF2-40B4-BE49-F238E27FC236}">
                <a16:creationId xmlns:a16="http://schemas.microsoft.com/office/drawing/2014/main" id="{8310AA5E-A8E0-145A-CF6F-313222AB085F}"/>
              </a:ext>
            </a:extLst>
          </p:cNvPr>
          <p:cNvSpPr txBox="1"/>
          <p:nvPr/>
        </p:nvSpPr>
        <p:spPr>
          <a:xfrm>
            <a:off x="678426" y="1798804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Motivation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5" name="Google Shape;205;p38">
            <a:extLst>
              <a:ext uri="{FF2B5EF4-FFF2-40B4-BE49-F238E27FC236}">
                <a16:creationId xmlns:a16="http://schemas.microsoft.com/office/drawing/2014/main" id="{A1E4F056-6EDE-8A3E-FE8C-11609A4D104A}"/>
              </a:ext>
            </a:extLst>
          </p:cNvPr>
          <p:cNvSpPr txBox="1"/>
          <p:nvPr/>
        </p:nvSpPr>
        <p:spPr>
          <a:xfrm>
            <a:off x="678426" y="2900326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1. Regionale Steuerung</a:t>
            </a: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6" name="Google Shape;206;p38">
            <a:extLst>
              <a:ext uri="{FF2B5EF4-FFF2-40B4-BE49-F238E27FC236}">
                <a16:creationId xmlns:a16="http://schemas.microsoft.com/office/drawing/2014/main" id="{02C8938F-79C5-63CE-63F0-555F5DEECA74}"/>
              </a:ext>
            </a:extLst>
          </p:cNvPr>
          <p:cNvSpPr txBox="1"/>
          <p:nvPr/>
        </p:nvSpPr>
        <p:spPr>
          <a:xfrm>
            <a:off x="678426" y="4001848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F6B7D"/>
                </a:solidFill>
                <a:latin typeface="Barlow"/>
              </a:rPr>
              <a:t>2. Bessere Priorisierung</a:t>
            </a:r>
          </a:p>
        </p:txBody>
      </p:sp>
      <p:sp>
        <p:nvSpPr>
          <p:cNvPr id="207" name="Google Shape;207;p38">
            <a:extLst>
              <a:ext uri="{FF2B5EF4-FFF2-40B4-BE49-F238E27FC236}">
                <a16:creationId xmlns:a16="http://schemas.microsoft.com/office/drawing/2014/main" id="{4C0AECFD-7A31-99F3-1E3E-DFA9CC9C6940}"/>
              </a:ext>
            </a:extLst>
          </p:cNvPr>
          <p:cNvSpPr txBox="1"/>
          <p:nvPr/>
        </p:nvSpPr>
        <p:spPr>
          <a:xfrm>
            <a:off x="678426" y="5103369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3. Ausbau-beschleunigung</a:t>
            </a:r>
            <a:endParaRPr lang="de-DE" sz="1800" dirty="0">
              <a:solidFill>
                <a:srgbClr val="4F6B7D"/>
              </a:solidFill>
            </a:endParaRPr>
          </a:p>
        </p:txBody>
      </p:sp>
      <p:sp>
        <p:nvSpPr>
          <p:cNvPr id="2" name="Google Shape;217;p39">
            <a:extLst>
              <a:ext uri="{FF2B5EF4-FFF2-40B4-BE49-F238E27FC236}">
                <a16:creationId xmlns:a16="http://schemas.microsoft.com/office/drawing/2014/main" id="{02B81DA4-B1C6-0BA4-634F-499B01271375}"/>
              </a:ext>
            </a:extLst>
          </p:cNvPr>
          <p:cNvSpPr txBox="1"/>
          <p:nvPr/>
        </p:nvSpPr>
        <p:spPr>
          <a:xfrm>
            <a:off x="3127824" y="2002023"/>
            <a:ext cx="65678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rgbClr val="0097A7"/>
                </a:solidFill>
                <a:latin typeface="Barlow"/>
                <a:sym typeface="Barlow"/>
              </a:rPr>
              <a:t>1.  Netz- und </a:t>
            </a:r>
            <a:r>
              <a:rPr lang="de-DE" sz="1800" dirty="0" err="1">
                <a:solidFill>
                  <a:srgbClr val="0097A7"/>
                </a:solidFill>
                <a:latin typeface="Barlow"/>
                <a:sym typeface="Barlow"/>
              </a:rPr>
              <a:t>Redispatchkosten</a:t>
            </a:r>
            <a:r>
              <a:rPr lang="de-DE" sz="1800" dirty="0">
                <a:solidFill>
                  <a:srgbClr val="0097A7"/>
                </a:solidFill>
                <a:latin typeface="Barlow"/>
                <a:sym typeface="Barlow"/>
              </a:rPr>
              <a:t> müssen gesenkt werden</a:t>
            </a:r>
          </a:p>
          <a:p>
            <a:pPr lvl="0"/>
            <a:r>
              <a:rPr lang="de-DE" sz="1800" dirty="0">
                <a:solidFill>
                  <a:srgbClr val="0097A7"/>
                </a:solidFill>
                <a:latin typeface="Barlow"/>
              </a:rPr>
              <a:t>               </a:t>
            </a:r>
            <a:r>
              <a:rPr lang="de-DE" sz="1800" dirty="0">
                <a:solidFill>
                  <a:srgbClr val="4F6B7D"/>
                </a:solidFill>
                <a:latin typeface="Barlow"/>
              </a:rPr>
              <a:t>Regionale Steuerung</a:t>
            </a:r>
          </a:p>
        </p:txBody>
      </p:sp>
      <p:sp>
        <p:nvSpPr>
          <p:cNvPr id="7" name="Google Shape;217;p39">
            <a:extLst>
              <a:ext uri="{FF2B5EF4-FFF2-40B4-BE49-F238E27FC236}">
                <a16:creationId xmlns:a16="http://schemas.microsoft.com/office/drawing/2014/main" id="{1983E34C-3DAD-9DA0-278C-0AE566742517}"/>
              </a:ext>
            </a:extLst>
          </p:cNvPr>
          <p:cNvSpPr txBox="1"/>
          <p:nvPr/>
        </p:nvSpPr>
        <p:spPr>
          <a:xfrm>
            <a:off x="3127824" y="3113112"/>
            <a:ext cx="65678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de-DE" sz="1800" dirty="0">
                <a:solidFill>
                  <a:srgbClr val="0097A7"/>
                </a:solidFill>
                <a:latin typeface="Barlow"/>
                <a:sym typeface="Barlow"/>
              </a:rPr>
              <a:t>2. Die Effizient des Anschlussprozesses muss erhöht  werden</a:t>
            </a:r>
          </a:p>
          <a:p>
            <a:r>
              <a:rPr lang="de-DE" sz="1800" dirty="0">
                <a:solidFill>
                  <a:srgbClr val="0097A7"/>
                </a:solidFill>
                <a:latin typeface="Barlow"/>
              </a:rPr>
              <a:t>               </a:t>
            </a:r>
            <a:r>
              <a:rPr lang="de-DE" sz="1800" dirty="0">
                <a:solidFill>
                  <a:srgbClr val="4F6B7D"/>
                </a:solidFill>
                <a:latin typeface="Barlow"/>
              </a:rPr>
              <a:t>Bessere Priorisierung</a:t>
            </a:r>
          </a:p>
        </p:txBody>
      </p:sp>
      <p:sp>
        <p:nvSpPr>
          <p:cNvPr id="9" name="Google Shape;217;p39">
            <a:extLst>
              <a:ext uri="{FF2B5EF4-FFF2-40B4-BE49-F238E27FC236}">
                <a16:creationId xmlns:a16="http://schemas.microsoft.com/office/drawing/2014/main" id="{87143828-6130-B977-E721-BDC912CD582C}"/>
              </a:ext>
            </a:extLst>
          </p:cNvPr>
          <p:cNvSpPr txBox="1"/>
          <p:nvPr/>
        </p:nvSpPr>
        <p:spPr>
          <a:xfrm>
            <a:off x="3127824" y="4224201"/>
            <a:ext cx="65678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rgbClr val="0097A7"/>
                </a:solidFill>
                <a:latin typeface="Barlow"/>
                <a:sym typeface="Barlow"/>
              </a:rPr>
              <a:t>3. Die Gesamtanzahl der Anschlüsse muss erhöht werden</a:t>
            </a:r>
          </a:p>
          <a:p>
            <a:r>
              <a:rPr lang="de-DE" sz="1800" dirty="0">
                <a:solidFill>
                  <a:srgbClr val="0097A7"/>
                </a:solidFill>
                <a:latin typeface="Barlow"/>
                <a:sym typeface="Barlow"/>
              </a:rPr>
              <a:t>               </a:t>
            </a:r>
            <a:r>
              <a:rPr lang="de-DE" sz="1800" dirty="0">
                <a:solidFill>
                  <a:srgbClr val="4F6B7D"/>
                </a:solidFill>
                <a:latin typeface="Barlow"/>
                <a:sym typeface="Barlow"/>
              </a:rPr>
              <a:t>Ausbaubeschleunigung</a:t>
            </a:r>
            <a:endParaRPr lang="de-DE" sz="1800" dirty="0">
              <a:solidFill>
                <a:srgbClr val="4F6B7D"/>
              </a:solidFill>
              <a:latin typeface="Barlow"/>
            </a:endParaRPr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8412F7FB-BF39-D82A-465B-79D09B2496ED}"/>
              </a:ext>
            </a:extLst>
          </p:cNvPr>
          <p:cNvSpPr/>
          <p:nvPr/>
        </p:nvSpPr>
        <p:spPr>
          <a:xfrm>
            <a:off x="3561457" y="2376108"/>
            <a:ext cx="254522" cy="160256"/>
          </a:xfrm>
          <a:prstGeom prst="rightArrow">
            <a:avLst/>
          </a:prstGeom>
          <a:solidFill>
            <a:srgbClr val="4F6B7D"/>
          </a:solidFill>
          <a:ln>
            <a:solidFill>
              <a:srgbClr val="4F6B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52515695-18DE-39E8-3662-EEF1AC2525E1}"/>
              </a:ext>
            </a:extLst>
          </p:cNvPr>
          <p:cNvSpPr/>
          <p:nvPr/>
        </p:nvSpPr>
        <p:spPr>
          <a:xfrm>
            <a:off x="3561457" y="3499328"/>
            <a:ext cx="254522" cy="160256"/>
          </a:xfrm>
          <a:prstGeom prst="rightArrow">
            <a:avLst/>
          </a:prstGeom>
          <a:solidFill>
            <a:srgbClr val="4F6B7D"/>
          </a:solidFill>
          <a:ln>
            <a:solidFill>
              <a:srgbClr val="4F6B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57B85C08-F913-7E6C-E8F3-52F59722E8D6}"/>
              </a:ext>
            </a:extLst>
          </p:cNvPr>
          <p:cNvSpPr/>
          <p:nvPr/>
        </p:nvSpPr>
        <p:spPr>
          <a:xfrm>
            <a:off x="3561457" y="4622689"/>
            <a:ext cx="254522" cy="160256"/>
          </a:xfrm>
          <a:prstGeom prst="rightArrow">
            <a:avLst/>
          </a:prstGeom>
          <a:solidFill>
            <a:srgbClr val="4F6B7D"/>
          </a:solidFill>
          <a:ln>
            <a:solidFill>
              <a:srgbClr val="4F6B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2C8DCB4A-7310-F43A-827F-1FD674B9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8632" cy="1270352"/>
          </a:xfrm>
          <a:prstGeom prst="rect">
            <a:avLst/>
          </a:prstGeom>
        </p:spPr>
      </p:pic>
      <p:sp>
        <p:nvSpPr>
          <p:cNvPr id="25" name="Google Shape;200;p38">
            <a:extLst>
              <a:ext uri="{FF2B5EF4-FFF2-40B4-BE49-F238E27FC236}">
                <a16:creationId xmlns:a16="http://schemas.microsoft.com/office/drawing/2014/main" id="{F39E6E4E-8E4E-BB4F-8CA1-6FD8C3528DB5}"/>
              </a:ext>
            </a:extLst>
          </p:cNvPr>
          <p:cNvSpPr/>
          <p:nvPr/>
        </p:nvSpPr>
        <p:spPr>
          <a:xfrm>
            <a:off x="10689336" y="6148923"/>
            <a:ext cx="1299129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Vordenkwerk,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03</a:t>
            </a:r>
            <a:r>
              <a:rPr lang="de-DE" sz="1000" b="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. September 2025</a:t>
            </a:r>
            <a:endParaRPr sz="1000" b="0" i="0" u="none" strike="noStrike" cap="none" dirty="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125143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F647F89E-EAAD-E5C8-E505-F640B82E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>
            <a:extLst>
              <a:ext uri="{FF2B5EF4-FFF2-40B4-BE49-F238E27FC236}">
                <a16:creationId xmlns:a16="http://schemas.microsoft.com/office/drawing/2014/main" id="{75007698-19CA-6641-8ECD-1CFE7FD70EA1}"/>
              </a:ext>
            </a:extLst>
          </p:cNvPr>
          <p:cNvSpPr/>
          <p:nvPr/>
        </p:nvSpPr>
        <p:spPr>
          <a:xfrm>
            <a:off x="4164441" y="238980"/>
            <a:ext cx="6465670" cy="73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2400"/>
            </a:pPr>
            <a:r>
              <a:rPr lang="de-DE" sz="24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Netzanschlüsse: Kostensenkung, Priorisierung &amp; Beschleunigung</a:t>
            </a:r>
            <a:endParaRPr sz="2400" b="1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4" name="Google Shape;194;p38">
            <a:extLst>
              <a:ext uri="{FF2B5EF4-FFF2-40B4-BE49-F238E27FC236}">
                <a16:creationId xmlns:a16="http://schemas.microsoft.com/office/drawing/2014/main" id="{11C3CE7F-FC97-0F82-6265-1A5A4C5389D0}"/>
              </a:ext>
            </a:extLst>
          </p:cNvPr>
          <p:cNvSpPr/>
          <p:nvPr/>
        </p:nvSpPr>
        <p:spPr>
          <a:xfrm>
            <a:off x="10735920" y="56880"/>
            <a:ext cx="14238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sz="1800" b="1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Klima</a:t>
            </a:r>
            <a:r>
              <a:rPr lang="de-DE" sz="1800" b="0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Union</a:t>
            </a:r>
            <a:endParaRPr sz="1800" b="0" i="0" u="none" strike="noStrike" cap="non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95" name="Google Shape;195;p38">
            <a:extLst>
              <a:ext uri="{FF2B5EF4-FFF2-40B4-BE49-F238E27FC236}">
                <a16:creationId xmlns:a16="http://schemas.microsoft.com/office/drawing/2014/main" id="{959B858C-98F2-005E-FD9E-E514C395E1DB}"/>
              </a:ext>
            </a:extLst>
          </p:cNvPr>
          <p:cNvCxnSpPr/>
          <p:nvPr/>
        </p:nvCxnSpPr>
        <p:spPr>
          <a:xfrm>
            <a:off x="2496312" y="1289304"/>
            <a:ext cx="0" cy="5010912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4" name="Google Shape;204;p38">
            <a:extLst>
              <a:ext uri="{FF2B5EF4-FFF2-40B4-BE49-F238E27FC236}">
                <a16:creationId xmlns:a16="http://schemas.microsoft.com/office/drawing/2014/main" id="{2D722200-E924-2BE6-F9DB-E2EDF6FBD024}"/>
              </a:ext>
            </a:extLst>
          </p:cNvPr>
          <p:cNvSpPr txBox="1"/>
          <p:nvPr/>
        </p:nvSpPr>
        <p:spPr>
          <a:xfrm>
            <a:off x="678426" y="1798804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Motivation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5" name="Google Shape;205;p38">
            <a:extLst>
              <a:ext uri="{FF2B5EF4-FFF2-40B4-BE49-F238E27FC236}">
                <a16:creationId xmlns:a16="http://schemas.microsoft.com/office/drawing/2014/main" id="{3391C019-9F51-8F18-4DA3-986B5A5B4F8B}"/>
              </a:ext>
            </a:extLst>
          </p:cNvPr>
          <p:cNvSpPr txBox="1"/>
          <p:nvPr/>
        </p:nvSpPr>
        <p:spPr>
          <a:xfrm>
            <a:off x="678426" y="2900326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1. Regionale Steuerung</a:t>
            </a:r>
            <a:endParaRPr sz="1800" b="1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6" name="Google Shape;206;p38">
            <a:extLst>
              <a:ext uri="{FF2B5EF4-FFF2-40B4-BE49-F238E27FC236}">
                <a16:creationId xmlns:a16="http://schemas.microsoft.com/office/drawing/2014/main" id="{D30A8B08-5D93-D144-2FC0-256D6A948FF6}"/>
              </a:ext>
            </a:extLst>
          </p:cNvPr>
          <p:cNvSpPr txBox="1"/>
          <p:nvPr/>
        </p:nvSpPr>
        <p:spPr>
          <a:xfrm>
            <a:off x="678426" y="4001848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F6B7D"/>
                </a:solidFill>
                <a:latin typeface="Barlow"/>
              </a:rPr>
              <a:t>2. Bessere Priorisierung</a:t>
            </a:r>
          </a:p>
        </p:txBody>
      </p:sp>
      <p:sp>
        <p:nvSpPr>
          <p:cNvPr id="207" name="Google Shape;207;p38">
            <a:extLst>
              <a:ext uri="{FF2B5EF4-FFF2-40B4-BE49-F238E27FC236}">
                <a16:creationId xmlns:a16="http://schemas.microsoft.com/office/drawing/2014/main" id="{F4B85C38-ADFB-B261-7F92-9B81F4DD5E25}"/>
              </a:ext>
            </a:extLst>
          </p:cNvPr>
          <p:cNvSpPr txBox="1"/>
          <p:nvPr/>
        </p:nvSpPr>
        <p:spPr>
          <a:xfrm>
            <a:off x="678426" y="5103369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3. Ausbau-beschleunigung</a:t>
            </a:r>
            <a:endParaRPr lang="de-DE" sz="1800" dirty="0">
              <a:solidFill>
                <a:srgbClr val="4F6B7D"/>
              </a:solidFill>
            </a:endParaRPr>
          </a:p>
        </p:txBody>
      </p:sp>
      <p:sp>
        <p:nvSpPr>
          <p:cNvPr id="2" name="Google Shape;217;p39">
            <a:extLst>
              <a:ext uri="{FF2B5EF4-FFF2-40B4-BE49-F238E27FC236}">
                <a16:creationId xmlns:a16="http://schemas.microsoft.com/office/drawing/2014/main" id="{A01A1352-C3F5-BDD9-12AC-A79E7133C9D2}"/>
              </a:ext>
            </a:extLst>
          </p:cNvPr>
          <p:cNvSpPr txBox="1"/>
          <p:nvPr/>
        </p:nvSpPr>
        <p:spPr>
          <a:xfrm>
            <a:off x="2954088" y="1532622"/>
            <a:ext cx="7854120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Netzdienlicher Zubau - </a:t>
            </a:r>
            <a:r>
              <a:rPr lang="de-DE" sz="1600" dirty="0">
                <a:solidFill>
                  <a:srgbClr val="0097A7"/>
                </a:solidFill>
                <a:latin typeface="Barlow"/>
                <a:sym typeface="Wingdings" panose="05000000000000000000" pitchFamily="2" charset="2"/>
              </a:rPr>
              <a:t>Um sowohl Netz- als auch </a:t>
            </a:r>
            <a:r>
              <a:rPr lang="de-DE" sz="1600" dirty="0" err="1">
                <a:solidFill>
                  <a:srgbClr val="0097A7"/>
                </a:solidFill>
                <a:latin typeface="Barlow"/>
                <a:sym typeface="Wingdings" panose="05000000000000000000" pitchFamily="2" charset="2"/>
              </a:rPr>
              <a:t>Redispatchkosten</a:t>
            </a: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 zu senken, sollte der Zubau von Erzeugungskapazitäten stärker dort stattfinden, wo auch höhere Netzkapazitäten und höherer Verbrauchsbedarf sind. Wichtig dabei:</a:t>
            </a:r>
          </a:p>
          <a:p>
            <a:pPr lvl="0"/>
            <a:endParaRPr lang="de-DE" sz="1600" dirty="0">
              <a:solidFill>
                <a:srgbClr val="0097A7"/>
              </a:solidFill>
              <a:latin typeface="Barlow"/>
              <a:sym typeface="Barlow"/>
            </a:endParaRPr>
          </a:p>
          <a:p>
            <a:r>
              <a:rPr lang="de-DE" sz="1600" b="1" dirty="0">
                <a:solidFill>
                  <a:srgbClr val="0097A7"/>
                </a:solidFill>
                <a:latin typeface="Barlow"/>
                <a:sym typeface="Barlow"/>
              </a:rPr>
              <a:t>Mehrfachbelastung vermeiden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Mehrere Instrumente zur regionalen Steuerung möglich: i) Redispatch-Vorbehalt (RDV), ii) regional differenzierte Baukostenzuschüsse (BKZ), iii) regional differenzierte dynamische Netzentgelte, iv) verpflichtende flexible Netzanschlussvereinbarungen (</a:t>
            </a:r>
            <a:r>
              <a:rPr lang="de-DE" sz="1600" dirty="0" err="1">
                <a:solidFill>
                  <a:srgbClr val="0097A7"/>
                </a:solidFill>
                <a:latin typeface="Barlow"/>
                <a:sym typeface="Barlow"/>
              </a:rPr>
              <a:t>fNAV</a:t>
            </a: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). 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Es braucht eine klare Festlegung auf einen Mechanismus pro Netzebene im Rahmen des Netzanschlusspakets (und </a:t>
            </a:r>
            <a:r>
              <a:rPr lang="de-DE" sz="1600" dirty="0" err="1">
                <a:solidFill>
                  <a:srgbClr val="0097A7"/>
                </a:solidFill>
                <a:latin typeface="Barlow"/>
                <a:sym typeface="Barlow"/>
              </a:rPr>
              <a:t>AgNes</a:t>
            </a: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-Prozesses). Eine Mehrfachbelastung führt zu höheren Finanzierungskosten, und damit auch Stromkosten, ohne einen nennenswerten zusätzlichen Mehrwert.</a:t>
            </a:r>
          </a:p>
          <a:p>
            <a:endParaRPr lang="de-DE" sz="1600" dirty="0">
              <a:solidFill>
                <a:srgbClr val="0097A7"/>
              </a:solidFill>
              <a:latin typeface="Barlow"/>
              <a:sym typeface="Barlow"/>
            </a:endParaRPr>
          </a:p>
          <a:p>
            <a:pPr lvl="0"/>
            <a:r>
              <a:rPr lang="de-DE" sz="1600" b="1" dirty="0">
                <a:solidFill>
                  <a:srgbClr val="0097A7"/>
                </a:solidFill>
                <a:latin typeface="Barlow"/>
                <a:sym typeface="Barlow"/>
              </a:rPr>
              <a:t>Netzdienliches Verhalten belohnen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Beim RDV als Steuerungsinstrument werden alle Anlagen, auch diejenigen, die sich netzdienlich verhalten, gleichbehandelt („mitgefangen, mitgehangen“). 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Daher sollten Neuanlagen, die einen Speicher in Höhe von mind. 50% ihrer Erzeugungskapazität zubauen (vollständig aus eigenen Mitteln, ohne staatliche Zuschüsse), nicht unter den RDV fallen (</a:t>
            </a:r>
            <a:r>
              <a:rPr lang="de-DE" sz="1600" dirty="0" err="1">
                <a:solidFill>
                  <a:srgbClr val="0097A7"/>
                </a:solidFill>
                <a:latin typeface="Barlow"/>
                <a:sym typeface="Barlow"/>
              </a:rPr>
              <a:t>Opt</a:t>
            </a: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-Out durch netzdienliches Verhalten).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E0D60597-6568-6F23-8712-F7E65E925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8632" cy="1270352"/>
          </a:xfrm>
          <a:prstGeom prst="rect">
            <a:avLst/>
          </a:prstGeom>
        </p:spPr>
      </p:pic>
      <p:sp>
        <p:nvSpPr>
          <p:cNvPr id="8" name="Google Shape;200;p38">
            <a:extLst>
              <a:ext uri="{FF2B5EF4-FFF2-40B4-BE49-F238E27FC236}">
                <a16:creationId xmlns:a16="http://schemas.microsoft.com/office/drawing/2014/main" id="{2B3ED596-D66B-EA59-E06E-DDD5CF12F8C4}"/>
              </a:ext>
            </a:extLst>
          </p:cNvPr>
          <p:cNvSpPr/>
          <p:nvPr/>
        </p:nvSpPr>
        <p:spPr>
          <a:xfrm>
            <a:off x="10689336" y="6148923"/>
            <a:ext cx="1299129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Vordenkwerk,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03</a:t>
            </a:r>
            <a:r>
              <a:rPr lang="de-DE" sz="1000" b="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. September 2025</a:t>
            </a:r>
            <a:endParaRPr sz="1000" b="0" i="0" u="none" strike="noStrike" cap="none" dirty="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329649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2BB097F9-68AF-1ED5-2BD7-DA9D33ACF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>
            <a:extLst>
              <a:ext uri="{FF2B5EF4-FFF2-40B4-BE49-F238E27FC236}">
                <a16:creationId xmlns:a16="http://schemas.microsoft.com/office/drawing/2014/main" id="{0CF218AF-F8F8-4174-C783-3DAC1AE26DF0}"/>
              </a:ext>
            </a:extLst>
          </p:cNvPr>
          <p:cNvSpPr/>
          <p:nvPr/>
        </p:nvSpPr>
        <p:spPr>
          <a:xfrm>
            <a:off x="4164441" y="238980"/>
            <a:ext cx="6465670" cy="73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2400"/>
            </a:pPr>
            <a:r>
              <a:rPr lang="de-DE" sz="24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Netzanschlüsse: Kostensenkung, Priorisierung &amp; Beschleunigung</a:t>
            </a:r>
            <a:endParaRPr sz="2400" b="1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4" name="Google Shape;194;p38">
            <a:extLst>
              <a:ext uri="{FF2B5EF4-FFF2-40B4-BE49-F238E27FC236}">
                <a16:creationId xmlns:a16="http://schemas.microsoft.com/office/drawing/2014/main" id="{1798AD42-B7A4-4B64-5D11-2846CD24EA53}"/>
              </a:ext>
            </a:extLst>
          </p:cNvPr>
          <p:cNvSpPr/>
          <p:nvPr/>
        </p:nvSpPr>
        <p:spPr>
          <a:xfrm>
            <a:off x="10735920" y="56880"/>
            <a:ext cx="14238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sz="1800" b="1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Klima</a:t>
            </a:r>
            <a:r>
              <a:rPr lang="de-DE" sz="1800" b="0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Union</a:t>
            </a:r>
            <a:endParaRPr sz="1800" b="0" i="0" u="none" strike="noStrike" cap="non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95" name="Google Shape;195;p38">
            <a:extLst>
              <a:ext uri="{FF2B5EF4-FFF2-40B4-BE49-F238E27FC236}">
                <a16:creationId xmlns:a16="http://schemas.microsoft.com/office/drawing/2014/main" id="{E16D92F3-1E70-2094-A98F-E9641D2F97A2}"/>
              </a:ext>
            </a:extLst>
          </p:cNvPr>
          <p:cNvCxnSpPr/>
          <p:nvPr/>
        </p:nvCxnSpPr>
        <p:spPr>
          <a:xfrm>
            <a:off x="2496312" y="1289304"/>
            <a:ext cx="0" cy="5010912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4" name="Google Shape;204;p38">
            <a:extLst>
              <a:ext uri="{FF2B5EF4-FFF2-40B4-BE49-F238E27FC236}">
                <a16:creationId xmlns:a16="http://schemas.microsoft.com/office/drawing/2014/main" id="{305F5848-86DB-15F1-B8B8-799EAAAA5182}"/>
              </a:ext>
            </a:extLst>
          </p:cNvPr>
          <p:cNvSpPr txBox="1"/>
          <p:nvPr/>
        </p:nvSpPr>
        <p:spPr>
          <a:xfrm>
            <a:off x="678426" y="1798804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Motivation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5" name="Google Shape;205;p38">
            <a:extLst>
              <a:ext uri="{FF2B5EF4-FFF2-40B4-BE49-F238E27FC236}">
                <a16:creationId xmlns:a16="http://schemas.microsoft.com/office/drawing/2014/main" id="{BE03B28A-ECB2-763E-A59D-35A682EFE9A0}"/>
              </a:ext>
            </a:extLst>
          </p:cNvPr>
          <p:cNvSpPr txBox="1"/>
          <p:nvPr/>
        </p:nvSpPr>
        <p:spPr>
          <a:xfrm>
            <a:off x="678426" y="2900326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1. Regionale Steuerung</a:t>
            </a: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6" name="Google Shape;206;p38">
            <a:extLst>
              <a:ext uri="{FF2B5EF4-FFF2-40B4-BE49-F238E27FC236}">
                <a16:creationId xmlns:a16="http://schemas.microsoft.com/office/drawing/2014/main" id="{2820640D-FA2C-945F-9D1F-7AC71A814CC9}"/>
              </a:ext>
            </a:extLst>
          </p:cNvPr>
          <p:cNvSpPr txBox="1"/>
          <p:nvPr/>
        </p:nvSpPr>
        <p:spPr>
          <a:xfrm>
            <a:off x="678426" y="4001848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dirty="0">
                <a:solidFill>
                  <a:srgbClr val="4F6B7D"/>
                </a:solidFill>
                <a:latin typeface="Barlow"/>
              </a:rPr>
              <a:t>2. Bessere Priorisierung</a:t>
            </a:r>
          </a:p>
        </p:txBody>
      </p:sp>
      <p:sp>
        <p:nvSpPr>
          <p:cNvPr id="207" name="Google Shape;207;p38">
            <a:extLst>
              <a:ext uri="{FF2B5EF4-FFF2-40B4-BE49-F238E27FC236}">
                <a16:creationId xmlns:a16="http://schemas.microsoft.com/office/drawing/2014/main" id="{ABA1D4A8-9202-5BE4-05AA-5E735AF1F809}"/>
              </a:ext>
            </a:extLst>
          </p:cNvPr>
          <p:cNvSpPr txBox="1"/>
          <p:nvPr/>
        </p:nvSpPr>
        <p:spPr>
          <a:xfrm>
            <a:off x="678426" y="5103369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3. Ausbau-beschleunigung</a:t>
            </a:r>
            <a:endParaRPr lang="de-DE" sz="1800" dirty="0">
              <a:solidFill>
                <a:srgbClr val="4F6B7D"/>
              </a:solidFill>
            </a:endParaRPr>
          </a:p>
        </p:txBody>
      </p:sp>
      <p:sp>
        <p:nvSpPr>
          <p:cNvPr id="2" name="Google Shape;217;p39">
            <a:extLst>
              <a:ext uri="{FF2B5EF4-FFF2-40B4-BE49-F238E27FC236}">
                <a16:creationId xmlns:a16="http://schemas.microsoft.com/office/drawing/2014/main" id="{FF16004A-A739-B654-BF37-2D193A4A9863}"/>
              </a:ext>
            </a:extLst>
          </p:cNvPr>
          <p:cNvSpPr txBox="1"/>
          <p:nvPr/>
        </p:nvSpPr>
        <p:spPr>
          <a:xfrm>
            <a:off x="2954088" y="1532622"/>
            <a:ext cx="7854120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600" dirty="0">
                <a:solidFill>
                  <a:srgbClr val="0097A7"/>
                </a:solidFill>
                <a:latin typeface="Barlow"/>
              </a:rPr>
              <a:t>Die hohen Wartezeiten auf einen Netzanschluss sind in vielen Wirtschaftsbereichen, sei es bei Industrieanlagen, Ladepunkten für E-LKWs, PV-, Windkraft- und Speicheranlagen oder Warenhäusern sowie für Privathaushalte ein entscheidender Flaschenhals der Energiewende.</a:t>
            </a:r>
          </a:p>
          <a:p>
            <a:pPr lvl="0"/>
            <a:endParaRPr lang="de-DE" sz="1600" b="1" dirty="0">
              <a:solidFill>
                <a:srgbClr val="0097A7"/>
              </a:solidFill>
              <a:latin typeface="Barlow"/>
            </a:endParaRPr>
          </a:p>
          <a:p>
            <a:pPr lvl="0"/>
            <a:r>
              <a:rPr lang="de-DE" sz="1600" b="1" dirty="0">
                <a:solidFill>
                  <a:srgbClr val="0097A7"/>
                </a:solidFill>
                <a:latin typeface="Barlow"/>
              </a:rPr>
              <a:t>Das Ende des Windhundprinzips</a:t>
            </a:r>
          </a:p>
          <a:p>
            <a:pPr lvl="0"/>
            <a:r>
              <a:rPr lang="de-DE" sz="1600" dirty="0">
                <a:solidFill>
                  <a:srgbClr val="0097A7"/>
                </a:solidFill>
                <a:latin typeface="Barlow"/>
              </a:rPr>
              <a:t>Entscheidend für die Priorisierung sollten folgende Kriterien sein: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1600" b="0" i="0" u="none" strike="noStrike" kern="0" cap="none" spc="-1" normalizeH="0" baseline="0" noProof="0" dirty="0">
                <a:ln>
                  <a:noFill/>
                </a:ln>
                <a:solidFill>
                  <a:srgbClr val="0097A7"/>
                </a:solidFill>
                <a:effectLst/>
                <a:uLnTx/>
                <a:uFillTx/>
                <a:latin typeface="Barlow" panose="00000500000000000000" pitchFamily="2" charset="0"/>
                <a:ea typeface="Calibri"/>
                <a:cs typeface="Calibri"/>
                <a:sym typeface="Calibri"/>
              </a:rPr>
              <a:t>Reifegrad des Projekts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1600" b="0" i="0" u="none" strike="noStrike" kern="0" cap="none" spc="-1" normalizeH="0" baseline="0" noProof="0" dirty="0" err="1">
                <a:ln>
                  <a:noFill/>
                </a:ln>
                <a:solidFill>
                  <a:srgbClr val="0097A7"/>
                </a:solidFill>
                <a:effectLst/>
                <a:uLnTx/>
                <a:uFillTx/>
                <a:latin typeface="Barlow" panose="00000500000000000000" pitchFamily="2" charset="0"/>
                <a:ea typeface="Calibri"/>
                <a:cs typeface="Calibri"/>
                <a:sym typeface="Calibri"/>
              </a:rPr>
              <a:t>Netzdienlichkeit</a:t>
            </a:r>
            <a:r>
              <a:rPr kumimoji="0" lang="de-DE" sz="1600" b="0" i="0" u="none" strike="noStrike" kern="0" cap="none" spc="-1" normalizeH="0" baseline="0" noProof="0" dirty="0">
                <a:ln>
                  <a:noFill/>
                </a:ln>
                <a:solidFill>
                  <a:srgbClr val="0097A7"/>
                </a:solidFill>
                <a:effectLst/>
                <a:uLnTx/>
                <a:uFillTx/>
                <a:latin typeface="Barlow" panose="00000500000000000000" pitchFamily="2" charset="0"/>
                <a:ea typeface="Calibri"/>
                <a:cs typeface="Calibri"/>
                <a:sym typeface="Calibri"/>
              </a:rPr>
              <a:t> des Erzeugers / Verbrauchers in dem Anschlussgebiet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sz="1600" spc="-1" dirty="0">
                <a:solidFill>
                  <a:srgbClr val="0097A7"/>
                </a:solidFill>
                <a:latin typeface="Barlow" panose="00000500000000000000" pitchFamily="2" charset="0"/>
                <a:ea typeface="Calibri"/>
                <a:cs typeface="Calibri"/>
                <a:sym typeface="Calibri"/>
              </a:rPr>
              <a:t>Neue Kategorisierungs-Kaskade (oder Segmentierung)</a:t>
            </a:r>
          </a:p>
          <a:p>
            <a:pPr marL="34290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spc="-1" dirty="0">
                <a:solidFill>
                  <a:srgbClr val="0097A7"/>
                </a:solidFill>
                <a:latin typeface="Barlow" panose="00000500000000000000" pitchFamily="2" charset="0"/>
                <a:ea typeface="Calibri"/>
                <a:cs typeface="Calibri"/>
                <a:sym typeface="Calibri"/>
              </a:rPr>
              <a:t>Außerdem: Vorrang für Mehrfachnutzung bestehender Anschlusspunkte (Überbauung, Pooling oder Speicherintegration)</a:t>
            </a:r>
            <a:endParaRPr kumimoji="0" lang="de-DE" sz="1600" b="0" i="0" u="none" strike="noStrike" kern="0" cap="none" spc="-1" normalizeH="0" baseline="0" noProof="0" dirty="0">
              <a:ln>
                <a:noFill/>
              </a:ln>
              <a:solidFill>
                <a:srgbClr val="0097A7"/>
              </a:solidFill>
              <a:effectLst/>
              <a:uLnTx/>
              <a:uFillTx/>
              <a:latin typeface="Barlow" panose="00000500000000000000" pitchFamily="2" charset="0"/>
              <a:ea typeface="Calibri"/>
              <a:cs typeface="Calibri"/>
              <a:sym typeface="Calibri"/>
            </a:endParaRPr>
          </a:p>
          <a:p>
            <a:pPr lvl="0"/>
            <a:endParaRPr lang="de-DE" sz="1600" dirty="0">
              <a:solidFill>
                <a:srgbClr val="0097A7"/>
              </a:solidFill>
              <a:latin typeface="Barlow"/>
              <a:sym typeface="Barlow"/>
            </a:endParaRPr>
          </a:p>
          <a:p>
            <a:r>
              <a:rPr lang="de-DE" sz="1600" b="1" dirty="0">
                <a:solidFill>
                  <a:srgbClr val="0097A7"/>
                </a:solidFill>
                <a:latin typeface="Barlow"/>
                <a:sym typeface="Barlow"/>
              </a:rPr>
              <a:t>Weitere Aspekte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spc="-1" dirty="0">
                <a:solidFill>
                  <a:srgbClr val="0097A7"/>
                </a:solidFill>
                <a:latin typeface="Barlow" panose="00000500000000000000" pitchFamily="2" charset="0"/>
                <a:ea typeface="Calibri"/>
                <a:cs typeface="Calibri"/>
                <a:sym typeface="Calibri"/>
              </a:rPr>
              <a:t>Einheitliche Priorisierungskriterien (netzbetreiberübergreifend; mehrere Templates; Landkreis als Bezugsebene)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spc="-1" dirty="0">
                <a:solidFill>
                  <a:srgbClr val="0097A7"/>
                </a:solidFill>
                <a:latin typeface="Barlow" panose="00000500000000000000" pitchFamily="2" charset="0"/>
                <a:ea typeface="Calibri"/>
                <a:cs typeface="Calibri"/>
                <a:sym typeface="Calibri"/>
              </a:rPr>
              <a:t>Staatliche Festlegung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spc="-1" dirty="0">
                <a:solidFill>
                  <a:srgbClr val="0097A7"/>
                </a:solidFill>
                <a:latin typeface="Barlow" panose="00000500000000000000" pitchFamily="2" charset="0"/>
                <a:ea typeface="Calibri"/>
                <a:cs typeface="Calibri"/>
                <a:sym typeface="Calibri"/>
              </a:rPr>
              <a:t>„Kaution“ gegen Phantom-Anfragen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rgbClr val="0097A7"/>
                </a:solidFill>
                <a:latin typeface="Barlow"/>
                <a:sym typeface="Barlow"/>
              </a:rPr>
              <a:t>Bundesweit einheitliches digitales Antragsverfahren für Netzanschlussbegehren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41A56CB7-7D8B-9EA9-E98E-CC7E7F698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8632" cy="1270352"/>
          </a:xfrm>
          <a:prstGeom prst="rect">
            <a:avLst/>
          </a:prstGeom>
        </p:spPr>
      </p:pic>
      <p:sp>
        <p:nvSpPr>
          <p:cNvPr id="7" name="Google Shape;200;p38">
            <a:extLst>
              <a:ext uri="{FF2B5EF4-FFF2-40B4-BE49-F238E27FC236}">
                <a16:creationId xmlns:a16="http://schemas.microsoft.com/office/drawing/2014/main" id="{52188B6A-02BA-FC2E-D9BE-A12F83900CE5}"/>
              </a:ext>
            </a:extLst>
          </p:cNvPr>
          <p:cNvSpPr/>
          <p:nvPr/>
        </p:nvSpPr>
        <p:spPr>
          <a:xfrm>
            <a:off x="10689336" y="6148923"/>
            <a:ext cx="1299129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Vordenkwerk,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03</a:t>
            </a:r>
            <a:r>
              <a:rPr lang="de-DE" sz="1000" b="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. September 2025</a:t>
            </a:r>
            <a:endParaRPr sz="1000" b="0" i="0" u="none" strike="noStrike" cap="none" dirty="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3711485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B1402A67-B1BF-90E0-DE28-0CBA30EC4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>
            <a:extLst>
              <a:ext uri="{FF2B5EF4-FFF2-40B4-BE49-F238E27FC236}">
                <a16:creationId xmlns:a16="http://schemas.microsoft.com/office/drawing/2014/main" id="{90845E0D-7F31-48F7-AD30-F6022BD1C40E}"/>
              </a:ext>
            </a:extLst>
          </p:cNvPr>
          <p:cNvSpPr/>
          <p:nvPr/>
        </p:nvSpPr>
        <p:spPr>
          <a:xfrm>
            <a:off x="4164441" y="238980"/>
            <a:ext cx="6465670" cy="73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2400"/>
            </a:pPr>
            <a:r>
              <a:rPr lang="de-DE" sz="2400" b="1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Netzanschlüsse: Kostensenkung, Priorisierung &amp; Beschleunigung</a:t>
            </a:r>
            <a:endParaRPr sz="2400" b="1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4" name="Google Shape;194;p38">
            <a:extLst>
              <a:ext uri="{FF2B5EF4-FFF2-40B4-BE49-F238E27FC236}">
                <a16:creationId xmlns:a16="http://schemas.microsoft.com/office/drawing/2014/main" id="{D7928429-4800-42A6-C50B-F9A31AF98F76}"/>
              </a:ext>
            </a:extLst>
          </p:cNvPr>
          <p:cNvSpPr/>
          <p:nvPr/>
        </p:nvSpPr>
        <p:spPr>
          <a:xfrm>
            <a:off x="10735920" y="56880"/>
            <a:ext cx="14238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DE" sz="1800" b="1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Klima</a:t>
            </a:r>
            <a:r>
              <a:rPr lang="de-DE" sz="1800" b="0" i="0" u="none" strike="noStrike" cap="none">
                <a:solidFill>
                  <a:srgbClr val="496677"/>
                </a:solidFill>
                <a:latin typeface="Barlow"/>
                <a:ea typeface="Barlow"/>
                <a:cs typeface="Barlow"/>
                <a:sym typeface="Barlow"/>
              </a:rPr>
              <a:t>Union</a:t>
            </a:r>
            <a:endParaRPr sz="1800" b="0" i="0" u="none" strike="noStrike" cap="none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95" name="Google Shape;195;p38">
            <a:extLst>
              <a:ext uri="{FF2B5EF4-FFF2-40B4-BE49-F238E27FC236}">
                <a16:creationId xmlns:a16="http://schemas.microsoft.com/office/drawing/2014/main" id="{770AFE98-FEFC-CFD6-6309-9F6A3CA82AAC}"/>
              </a:ext>
            </a:extLst>
          </p:cNvPr>
          <p:cNvCxnSpPr/>
          <p:nvPr/>
        </p:nvCxnSpPr>
        <p:spPr>
          <a:xfrm>
            <a:off x="2496312" y="1289304"/>
            <a:ext cx="0" cy="5010912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4" name="Google Shape;204;p38">
            <a:extLst>
              <a:ext uri="{FF2B5EF4-FFF2-40B4-BE49-F238E27FC236}">
                <a16:creationId xmlns:a16="http://schemas.microsoft.com/office/drawing/2014/main" id="{4DF41F96-3FAD-5643-3EA6-4E7693FAC29E}"/>
              </a:ext>
            </a:extLst>
          </p:cNvPr>
          <p:cNvSpPr txBox="1"/>
          <p:nvPr/>
        </p:nvSpPr>
        <p:spPr>
          <a:xfrm>
            <a:off x="678426" y="1798804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Motivation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5" name="Google Shape;205;p38">
            <a:extLst>
              <a:ext uri="{FF2B5EF4-FFF2-40B4-BE49-F238E27FC236}">
                <a16:creationId xmlns:a16="http://schemas.microsoft.com/office/drawing/2014/main" id="{819606C2-A06E-1AC2-99AC-7F764B215E2A}"/>
              </a:ext>
            </a:extLst>
          </p:cNvPr>
          <p:cNvSpPr txBox="1"/>
          <p:nvPr/>
        </p:nvSpPr>
        <p:spPr>
          <a:xfrm>
            <a:off x="678426" y="2900326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1. Regionale Steuerung</a:t>
            </a:r>
            <a:endParaRPr sz="1800" i="0" u="none" strike="noStrike" cap="none" dirty="0">
              <a:solidFill>
                <a:srgbClr val="4F6B7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6" name="Google Shape;206;p38">
            <a:extLst>
              <a:ext uri="{FF2B5EF4-FFF2-40B4-BE49-F238E27FC236}">
                <a16:creationId xmlns:a16="http://schemas.microsoft.com/office/drawing/2014/main" id="{B9A0D374-CDBE-3922-076F-E3C3FA7D9E52}"/>
              </a:ext>
            </a:extLst>
          </p:cNvPr>
          <p:cNvSpPr txBox="1"/>
          <p:nvPr/>
        </p:nvSpPr>
        <p:spPr>
          <a:xfrm>
            <a:off x="678426" y="4001848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4F6B7D"/>
                </a:solidFill>
                <a:latin typeface="Barlow"/>
              </a:rPr>
              <a:t>2. Bessere Priorisierung</a:t>
            </a:r>
          </a:p>
        </p:txBody>
      </p:sp>
      <p:sp>
        <p:nvSpPr>
          <p:cNvPr id="207" name="Google Shape;207;p38">
            <a:extLst>
              <a:ext uri="{FF2B5EF4-FFF2-40B4-BE49-F238E27FC236}">
                <a16:creationId xmlns:a16="http://schemas.microsoft.com/office/drawing/2014/main" id="{5076075B-9FF5-B8DD-06E5-CEFE49F95DCB}"/>
              </a:ext>
            </a:extLst>
          </p:cNvPr>
          <p:cNvSpPr txBox="1"/>
          <p:nvPr/>
        </p:nvSpPr>
        <p:spPr>
          <a:xfrm>
            <a:off x="678426" y="5103369"/>
            <a:ext cx="1800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b="1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3. Ausbau-beschleunigung</a:t>
            </a:r>
            <a:endParaRPr lang="de-DE" sz="1800" b="1" dirty="0">
              <a:solidFill>
                <a:srgbClr val="4F6B7D"/>
              </a:solidFill>
            </a:endParaRPr>
          </a:p>
        </p:txBody>
      </p:sp>
      <p:sp>
        <p:nvSpPr>
          <p:cNvPr id="2" name="Google Shape;217;p39">
            <a:extLst>
              <a:ext uri="{FF2B5EF4-FFF2-40B4-BE49-F238E27FC236}">
                <a16:creationId xmlns:a16="http://schemas.microsoft.com/office/drawing/2014/main" id="{71E9D12F-69B5-BD7B-CD7F-F4A6FC512D41}"/>
              </a:ext>
            </a:extLst>
          </p:cNvPr>
          <p:cNvSpPr txBox="1"/>
          <p:nvPr/>
        </p:nvSpPr>
        <p:spPr>
          <a:xfrm>
            <a:off x="2954088" y="1532622"/>
            <a:ext cx="785412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600" dirty="0">
                <a:solidFill>
                  <a:srgbClr val="0097A7"/>
                </a:solidFill>
                <a:latin typeface="Barlow"/>
              </a:rPr>
              <a:t>Priorisierung erhöht die effiziente Verwendung der vorhandenen Anschlüsse, aber das Gesamtanschlussvolumen erhöht sich dadurch nicht. Es braucht weitere Stellschrauben, um es Netzbetreibern zu ermöglichen, perspektivisch mehr Netz auszubauen:</a:t>
            </a:r>
          </a:p>
          <a:p>
            <a:pPr lvl="0"/>
            <a:endParaRPr lang="de-DE" sz="1600" b="1" dirty="0">
              <a:solidFill>
                <a:srgbClr val="0097A7"/>
              </a:solidFill>
              <a:latin typeface="Barlow"/>
            </a:endParaRPr>
          </a:p>
          <a:p>
            <a:pPr lvl="0"/>
            <a:r>
              <a:rPr lang="de-DE" sz="1600" b="1" dirty="0">
                <a:solidFill>
                  <a:srgbClr val="0097A7"/>
                </a:solidFill>
                <a:latin typeface="Barlow"/>
              </a:rPr>
              <a:t>Entbürokratisierung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dirty="0">
                <a:solidFill>
                  <a:srgbClr val="0097A7"/>
                </a:solidFill>
                <a:latin typeface="Barlow"/>
              </a:rPr>
              <a:t>Was kann bei Planung, Genehmigungsverfahren, Prüfungen, rechtliche Interventionsmöglichkeiten, Koordinierung mit den Behörden, Bau, etc. in Deutschland beschleunigt werden?</a:t>
            </a:r>
            <a:endParaRPr kumimoji="0" lang="de-DE" sz="1600" b="0" i="0" u="none" strike="noStrike" kern="0" cap="none" spc="-1" normalizeH="0" baseline="0" noProof="0" dirty="0">
              <a:ln>
                <a:noFill/>
              </a:ln>
              <a:solidFill>
                <a:srgbClr val="0097A7"/>
              </a:solidFill>
              <a:effectLst/>
              <a:uLnTx/>
              <a:uFillTx/>
              <a:latin typeface="Barlow" panose="00000500000000000000" pitchFamily="2" charset="0"/>
              <a:ea typeface="Calibri"/>
              <a:cs typeface="Calibri"/>
              <a:sym typeface="Calibri"/>
            </a:endParaRPr>
          </a:p>
          <a:p>
            <a:pPr lvl="0"/>
            <a:endParaRPr lang="de-DE" sz="1600" dirty="0">
              <a:solidFill>
                <a:srgbClr val="0097A7"/>
              </a:solidFill>
              <a:latin typeface="Barlow"/>
              <a:sym typeface="Barlow"/>
            </a:endParaRPr>
          </a:p>
          <a:p>
            <a:r>
              <a:rPr lang="de-DE" sz="1600" b="1" dirty="0">
                <a:solidFill>
                  <a:srgbClr val="0097A7"/>
                </a:solidFill>
                <a:latin typeface="Barlow"/>
                <a:sym typeface="Barlow"/>
              </a:rPr>
              <a:t>Finanzierung</a:t>
            </a:r>
          </a:p>
          <a:p>
            <a:pPr marL="342900" lvl="0" indent="-342900" hangingPunct="0">
              <a:buClrTx/>
              <a:buFont typeface="Wingdings" panose="05000000000000000000" pitchFamily="2" charset="2"/>
              <a:buChar char="Ø"/>
              <a:defRPr/>
            </a:pPr>
            <a:r>
              <a:rPr lang="de-DE" sz="1600" spc="-1" dirty="0">
                <a:solidFill>
                  <a:srgbClr val="0097A7"/>
                </a:solidFill>
                <a:latin typeface="Barlow" panose="00000500000000000000" pitchFamily="2" charset="0"/>
                <a:ea typeface="Calibri"/>
                <a:cs typeface="Calibri"/>
                <a:sym typeface="Calibri"/>
              </a:rPr>
              <a:t>Wie kann sichergestellt werden, dass Netzbetreiber mit unterschiedlicher(n) Größe, Eigentumsstruktur und Eigenmitteln eine Erhöhung des Ausbauvolumens finanzieren können?</a:t>
            </a:r>
            <a:endParaRPr lang="de-DE" sz="1600" dirty="0">
              <a:solidFill>
                <a:srgbClr val="0097A7"/>
              </a:solidFill>
              <a:latin typeface="Barlow"/>
              <a:sym typeface="Barlow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71398260-EA87-2713-6578-196232C22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8632" cy="1270352"/>
          </a:xfrm>
          <a:prstGeom prst="rect">
            <a:avLst/>
          </a:prstGeom>
        </p:spPr>
      </p:pic>
      <p:sp>
        <p:nvSpPr>
          <p:cNvPr id="4" name="Google Shape;200;p38">
            <a:extLst>
              <a:ext uri="{FF2B5EF4-FFF2-40B4-BE49-F238E27FC236}">
                <a16:creationId xmlns:a16="http://schemas.microsoft.com/office/drawing/2014/main" id="{5D0D7933-8DA3-FFA0-7889-5A43E811DA03}"/>
              </a:ext>
            </a:extLst>
          </p:cNvPr>
          <p:cNvSpPr/>
          <p:nvPr/>
        </p:nvSpPr>
        <p:spPr>
          <a:xfrm>
            <a:off x="10689336" y="6148923"/>
            <a:ext cx="1299129" cy="39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Vordenkwerk,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DE" sz="1000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03</a:t>
            </a:r>
            <a:r>
              <a:rPr lang="de-DE" sz="1000" b="0" i="0" u="none" strike="noStrike" cap="none" dirty="0">
                <a:solidFill>
                  <a:srgbClr val="4F6B7D"/>
                </a:solidFill>
                <a:latin typeface="Barlow"/>
                <a:ea typeface="Barlow"/>
                <a:cs typeface="Barlow"/>
                <a:sym typeface="Barlow"/>
              </a:rPr>
              <a:t>. September 2025</a:t>
            </a:r>
            <a:endParaRPr sz="1000" b="0" i="0" u="none" strike="noStrike" cap="none" dirty="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304561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Microsoft Office PowerPoint</Application>
  <PresentationFormat>Breitbild</PresentationFormat>
  <Paragraphs>71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Barlow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Thomas</dc:creator>
  <cp:lastModifiedBy>Berthold Schilling</cp:lastModifiedBy>
  <cp:revision>11</cp:revision>
  <dcterms:created xsi:type="dcterms:W3CDTF">2023-10-30T14:12:18Z</dcterms:created>
  <dcterms:modified xsi:type="dcterms:W3CDTF">2026-09-02T21:50:44Z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Breitbild</vt:lpwstr>
  </property>
  <property fmtid="{D5CDD505-2E9C-101B-9397-08002B2CF9AE}" pid="3" name="Slides">
    <vt:i4>12</vt:i4>
  </property>
</Properties>
</file>