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31" r:id="rId1"/>
  </p:sldMasterIdLst>
  <p:notesMasterIdLst>
    <p:notesMasterId r:id="rId10"/>
  </p:notesMasterIdLst>
  <p:handoutMasterIdLst>
    <p:handoutMasterId r:id="rId11"/>
  </p:handoutMasterIdLst>
  <p:sldIdLst>
    <p:sldId id="256" r:id="rId2"/>
    <p:sldId id="368" r:id="rId3"/>
    <p:sldId id="358" r:id="rId4"/>
    <p:sldId id="365" r:id="rId5"/>
    <p:sldId id="373" r:id="rId6"/>
    <p:sldId id="370" r:id="rId7"/>
    <p:sldId id="371" r:id="rId8"/>
    <p:sldId id="326" r:id="rId9"/>
  </p:sldIdLst>
  <p:sldSz cx="9144000" cy="5143500" type="screen16x9"/>
  <p:notesSz cx="6888163" cy="100187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342892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685783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028675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371566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1714457" algn="l" defTabSz="685783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057348" algn="l" defTabSz="685783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2400240" algn="l" defTabSz="685783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2743132" algn="l" defTabSz="685783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1272D38A-1C96-44D6-97A4-D669B5420E36}">
          <p14:sldIdLst>
            <p14:sldId id="256"/>
            <p14:sldId id="368"/>
            <p14:sldId id="358"/>
            <p14:sldId id="365"/>
            <p14:sldId id="373"/>
            <p14:sldId id="370"/>
            <p14:sldId id="371"/>
          </p14:sldIdLst>
        </p14:section>
        <p14:section name="Abschnitt ohne Titel" id="{1F1A8F46-8E26-4878-86A9-66BAD4AA829F}">
          <p14:sldIdLst>
            <p14:sldId id="3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3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e Brand" initials="CB" lastIdx="9" clrIdx="0"/>
  <p:cmAuthor id="2" name="Jessica Schott" initials="JS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77777"/>
    <a:srgbClr val="000000"/>
    <a:srgbClr val="DE8422"/>
    <a:srgbClr val="FFCC66"/>
    <a:srgbClr val="FFFFFF"/>
    <a:srgbClr val="009900"/>
    <a:srgbClr val="EDBE13"/>
    <a:srgbClr val="EBDECB"/>
    <a:srgbClr val="C5D4E7"/>
    <a:srgbClr val="E7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8" autoAdjust="0"/>
    <p:restoredTop sz="86368" autoAdjust="0"/>
  </p:normalViewPr>
  <p:slideViewPr>
    <p:cSldViewPr snapToObjects="1" showGuides="1">
      <p:cViewPr varScale="1">
        <p:scale>
          <a:sx n="134" d="100"/>
          <a:sy n="134" d="100"/>
        </p:scale>
        <p:origin x="132" y="240"/>
      </p:cViewPr>
      <p:guideLst>
        <p:guide orient="horz" pos="1620"/>
        <p:guide pos="317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 showGuides="1">
      <p:cViewPr>
        <p:scale>
          <a:sx n="100" d="100"/>
          <a:sy n="100" d="100"/>
        </p:scale>
        <p:origin x="3474" y="-624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3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041666666666785"/>
          <c:y val="0.34511784511784666"/>
          <c:w val="0.47916666666666785"/>
          <c:h val="0.30808080808081006"/>
        </c:manualLayout>
      </c:layout>
      <c:pie3D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Anteil am industriellen Energieverbrauch 2024</c:v>
                </c:pt>
              </c:strCache>
            </c:strRef>
          </c:tx>
          <c:dPt>
            <c:idx val="0"/>
            <c:bubble3D val="0"/>
            <c:spPr>
              <a:solidFill>
                <a:srgbClr val="FFFFFF">
                  <a:lumMod val="7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0-857D-497E-9B4D-979FB13C66B2}"/>
              </c:ext>
            </c:extLst>
          </c:dPt>
          <c:dPt>
            <c:idx val="2"/>
            <c:bubble3D val="0"/>
            <c:spPr>
              <a:solidFill>
                <a:srgbClr val="003C7C"/>
              </a:solidFill>
            </c:spPr>
            <c:extLst>
              <c:ext xmlns:c16="http://schemas.microsoft.com/office/drawing/2014/chart" uri="{C3380CC4-5D6E-409C-BE32-E72D297353CC}">
                <c16:uniqueId val="{0000000B-9501-47B4-B6F0-E9B0C18804F2}"/>
              </c:ext>
            </c:extLst>
          </c:dPt>
          <c:dPt>
            <c:idx val="3"/>
            <c:bubble3D val="0"/>
            <c:spPr>
              <a:solidFill>
                <a:srgbClr val="37ACB1"/>
              </a:solidFill>
            </c:spPr>
            <c:extLst>
              <c:ext xmlns:c16="http://schemas.microsoft.com/office/drawing/2014/chart" uri="{C3380CC4-5D6E-409C-BE32-E72D297353CC}">
                <c16:uniqueId val="{0000000A-9501-47B4-B6F0-E9B0C18804F2}"/>
              </c:ext>
            </c:extLst>
          </c:dPt>
          <c:dPt>
            <c:idx val="5"/>
            <c:bubble3D val="0"/>
            <c:spPr>
              <a:solidFill>
                <a:srgbClr val="004C97">
                  <a:lumMod val="20000"/>
                  <a:lumOff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2E6D-458C-9551-3FA8A30CCE0B}"/>
              </c:ext>
            </c:extLst>
          </c:dPt>
          <c:dLbls>
            <c:dLbl>
              <c:idx val="0"/>
              <c:layout>
                <c:manualLayout>
                  <c:x val="8.1624010634821234E-2"/>
                  <c:y val="-0.22977289310196766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800" b="0" i="0" u="none" strike="noStrike" kern="1200" baseline="0" noProof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b="0" i="0" u="none" strike="noStrike" kern="1200" baseline="0" noProof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Raumwärme </a:t>
                    </a:r>
                  </a:p>
                  <a:p>
                    <a:pPr algn="ctr" rtl="0">
                      <a:defRPr lang="en-US" sz="800" b="0" i="0" u="none" strike="noStrike" kern="1200" baseline="0" noProof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b="0" i="0" u="none" strike="noStrike" kern="1200" baseline="0" noProof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6%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57D-497E-9B4D-979FB13C66B2}"/>
                </c:ext>
              </c:extLst>
            </c:dLbl>
            <c:dLbl>
              <c:idx val="1"/>
              <c:layout>
                <c:manualLayout>
                  <c:x val="0.22893932183322915"/>
                  <c:y val="-0.20866592035471768"/>
                </c:manualLayout>
              </c:layout>
              <c:tx>
                <c:rich>
                  <a:bodyPr/>
                  <a:lstStyle/>
                  <a:p>
                    <a:r>
                      <a:rPr lang="en-US" sz="800" noProof="1">
                        <a:solidFill>
                          <a:schemeClr val="bg2">
                            <a:lumMod val="50000"/>
                          </a:schemeClr>
                        </a:solidFill>
                      </a:rPr>
                      <a:t>Warmwasser</a:t>
                    </a:r>
                  </a:p>
                  <a:p>
                    <a:fld id="{F573BA68-D4C5-479C-88DF-009D2DB16AC1}" type="VALUE">
                      <a:rPr lang="en-US" sz="800" smtClean="0">
                        <a:solidFill>
                          <a:schemeClr val="bg2">
                            <a:lumMod val="50000"/>
                          </a:schemeClr>
                        </a:solidFill>
                      </a:rPr>
                      <a:pPr/>
                      <a:t>[WERT]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57D-497E-9B4D-979FB13C66B2}"/>
                </c:ext>
              </c:extLst>
            </c:dLbl>
            <c:dLbl>
              <c:idx val="2"/>
              <c:layout>
                <c:manualLayout>
                  <c:x val="2.5731876340256914E-2"/>
                  <c:y val="0.11629939015785024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800" b="0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739F6CD-2FC9-46E5-B6AA-EFA035C7623D}" type="CATEGORYNAME">
                      <a:rPr lang="en-US" sz="800" b="0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sz="800" b="0" i="0" u="none" strike="noStrike" kern="1200" baseline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[RUBRIKENNAME]</a:t>
                    </a:fld>
                    <a:r>
                      <a:rPr lang="en-US" sz="800" b="0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
</a:t>
                    </a:r>
                    <a:fld id="{EBB08B9A-54C2-45A2-847B-D01827BA3F27}" type="PERCENTAGE">
                      <a:rPr lang="en-US" sz="800" b="0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sz="800" b="0" i="0" u="none" strike="noStrike" kern="1200" baseline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[PROZENTSATZ]</a:t>
                    </a:fld>
                    <a:r>
                      <a:rPr lang="en-US" sz="800" b="0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 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501-47B4-B6F0-E9B0C18804F2}"/>
                </c:ext>
              </c:extLst>
            </c:dLbl>
            <c:dLbl>
              <c:idx val="3"/>
              <c:layout>
                <c:manualLayout>
                  <c:x val="-4.3570233046847637E-2"/>
                  <c:y val="0.24113236667397317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501-47B4-B6F0-E9B0C18804F2}"/>
                </c:ext>
              </c:extLst>
            </c:dLbl>
            <c:dLbl>
              <c:idx val="4"/>
              <c:layout>
                <c:manualLayout>
                  <c:x val="-6.9322453300140779E-2"/>
                  <c:y val="3.1631245176962322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57D-497E-9B4D-979FB13C66B2}"/>
                </c:ext>
              </c:extLst>
            </c:dLbl>
            <c:dLbl>
              <c:idx val="5"/>
              <c:layout>
                <c:manualLayout>
                  <c:x val="-2.2474002106652884E-2"/>
                  <c:y val="1.956426763392656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6D-458C-9551-3FA8A30CCE0B}"/>
                </c:ext>
              </c:extLst>
            </c:dLbl>
            <c:dLbl>
              <c:idx val="6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8-194E-4ABD-932C-4582EFE0FF74}"/>
                </c:ext>
              </c:extLst>
            </c:dLbl>
            <c:dLbl>
              <c:idx val="7"/>
              <c:layout>
                <c:manualLayout>
                  <c:x val="6.6747564914985229E-3"/>
                  <c:y val="-0.1644081588532205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501-47B4-B6F0-E9B0C18804F2}"/>
                </c:ext>
              </c:extLst>
            </c:dLbl>
            <c:dLbl>
              <c:idx val="17"/>
              <c:layout>
                <c:manualLayout>
                  <c:x val="4.0504242601000204E-2"/>
                  <c:y val="-5.00064557391521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501-47B4-B6F0-E9B0C18804F2}"/>
                </c:ext>
              </c:extLst>
            </c:dLbl>
            <c:dLbl>
              <c:idx val="18"/>
              <c:layout>
                <c:manualLayout>
                  <c:x val="0.11078025579296992"/>
                  <c:y val="-9.290709440692776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501-47B4-B6F0-E9B0C18804F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aseline="0"/>
                </a:pPr>
                <a:endParaRPr lang="de-D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Tabelle1!$A$2:$A$9</c:f>
              <c:strCache>
                <c:ptCount val="8"/>
                <c:pt idx="0">
                  <c:v>Raumwärme</c:v>
                </c:pt>
                <c:pt idx="1">
                  <c:v>Warmwasser</c:v>
                </c:pt>
                <c:pt idx="2">
                  <c:v>Prozesswärme</c:v>
                </c:pt>
                <c:pt idx="3">
                  <c:v>Klimakälte</c:v>
                </c:pt>
                <c:pt idx="4">
                  <c:v>Prozesskälte</c:v>
                </c:pt>
                <c:pt idx="5">
                  <c:v>Mech. Energie</c:v>
                </c:pt>
                <c:pt idx="6">
                  <c:v>Inf. u. Komm.</c:v>
                </c:pt>
                <c:pt idx="7">
                  <c:v>Beleuchtung</c:v>
                </c:pt>
              </c:strCache>
            </c:strRef>
          </c:cat>
          <c:val>
            <c:numRef>
              <c:f>Tabelle1!$B$2:$B$9</c:f>
              <c:numCache>
                <c:formatCode>0.0%</c:formatCode>
                <c:ptCount val="8"/>
                <c:pt idx="0">
                  <c:v>5.8802011888431649E-2</c:v>
                </c:pt>
                <c:pt idx="1">
                  <c:v>7.5903063557384558E-3</c:v>
                </c:pt>
                <c:pt idx="2">
                  <c:v>0.66968449931412899</c:v>
                </c:pt>
                <c:pt idx="3">
                  <c:v>7.9103795153177888E-3</c:v>
                </c:pt>
                <c:pt idx="4">
                  <c:v>1.4906264288980339E-2</c:v>
                </c:pt>
                <c:pt idx="5">
                  <c:v>0.21408321902149063</c:v>
                </c:pt>
                <c:pt idx="6">
                  <c:v>1.234567901234568E-2</c:v>
                </c:pt>
                <c:pt idx="7">
                  <c:v>1.4677640603566531E-2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7D-497E-9B4D-979FB13C66B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TW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Tabelle1!$A$2:$A$9</c:f>
              <c:strCache>
                <c:ptCount val="8"/>
                <c:pt idx="0">
                  <c:v>Raumwärme</c:v>
                </c:pt>
                <c:pt idx="1">
                  <c:v>Warmwasser</c:v>
                </c:pt>
                <c:pt idx="2">
                  <c:v>Prozesswärme</c:v>
                </c:pt>
                <c:pt idx="3">
                  <c:v>Klimakälte</c:v>
                </c:pt>
                <c:pt idx="4">
                  <c:v>Prozesskälte</c:v>
                </c:pt>
                <c:pt idx="5">
                  <c:v>Mech. Energie</c:v>
                </c:pt>
                <c:pt idx="6">
                  <c:v>Inf. u. Komm.</c:v>
                </c:pt>
                <c:pt idx="7">
                  <c:v>Beleuchtung</c:v>
                </c:pt>
              </c:strCache>
            </c:strRef>
          </c:cat>
          <c:val>
            <c:numRef>
              <c:f>Tabelle1!$C$2:$C$9</c:f>
              <c:numCache>
                <c:formatCode>General</c:formatCode>
                <c:ptCount val="8"/>
                <c:pt idx="0">
                  <c:v>35.722508000000005</c:v>
                </c:pt>
                <c:pt idx="1">
                  <c:v>4.6111480000000009</c:v>
                </c:pt>
                <c:pt idx="2">
                  <c:v>406.83658800000001</c:v>
                </c:pt>
                <c:pt idx="3">
                  <c:v>4.805594000000001</c:v>
                </c:pt>
                <c:pt idx="4">
                  <c:v>9.0556280000000005</c:v>
                </c:pt>
                <c:pt idx="5">
                  <c:v>130.05659600000001</c:v>
                </c:pt>
                <c:pt idx="6">
                  <c:v>7.5000600000000004</c:v>
                </c:pt>
                <c:pt idx="7">
                  <c:v>8.9167380000000005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01-47B4-B6F0-E9B0C18804F2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PJ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Tabelle1!$A$2:$A$9</c:f>
              <c:strCache>
                <c:ptCount val="8"/>
                <c:pt idx="0">
                  <c:v>Raumwärme</c:v>
                </c:pt>
                <c:pt idx="1">
                  <c:v>Warmwasser</c:v>
                </c:pt>
                <c:pt idx="2">
                  <c:v>Prozesswärme</c:v>
                </c:pt>
                <c:pt idx="3">
                  <c:v>Klimakälte</c:v>
                </c:pt>
                <c:pt idx="4">
                  <c:v>Prozesskälte</c:v>
                </c:pt>
                <c:pt idx="5">
                  <c:v>Mech. Energie</c:v>
                </c:pt>
                <c:pt idx="6">
                  <c:v>Inf. u. Komm.</c:v>
                </c:pt>
                <c:pt idx="7">
                  <c:v>Beleuchtung</c:v>
                </c:pt>
              </c:strCache>
            </c:strRef>
          </c:cat>
          <c:val>
            <c:numRef>
              <c:f>Tabelle1!$D$2:$D$9</c:f>
              <c:numCache>
                <c:formatCode>General</c:formatCode>
                <c:ptCount val="8"/>
                <c:pt idx="0">
                  <c:v>128.6</c:v>
                </c:pt>
                <c:pt idx="1">
                  <c:v>16.600000000000001</c:v>
                </c:pt>
                <c:pt idx="2">
                  <c:v>1464.6</c:v>
                </c:pt>
                <c:pt idx="3">
                  <c:v>17.3</c:v>
                </c:pt>
                <c:pt idx="4">
                  <c:v>32.6</c:v>
                </c:pt>
                <c:pt idx="5">
                  <c:v>468.2</c:v>
                </c:pt>
                <c:pt idx="6">
                  <c:v>27</c:v>
                </c:pt>
                <c:pt idx="7">
                  <c:v>32.1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01-47B4-B6F0-E9B0C18804F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25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682785561473639E-2"/>
          <c:y val="0.15981071547605824"/>
          <c:w val="0.85119811000165357"/>
          <c:h val="0.58931815383876263"/>
        </c:manualLayout>
      </c:layout>
      <c:pie3D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Anteil am industriellen Energieverbrauch 2024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rgbClr val="FFFFFF">
                  <a:lumMod val="7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4DE2-4EE6-A101-92DD3E17458A}"/>
              </c:ext>
            </c:extLst>
          </c:dPt>
          <c:dPt>
            <c:idx val="1"/>
            <c:bubble3D val="0"/>
            <c:spPr>
              <a:solidFill>
                <a:srgbClr val="004C97"/>
              </a:solidFill>
            </c:spPr>
            <c:extLst>
              <c:ext xmlns:c16="http://schemas.microsoft.com/office/drawing/2014/chart" uri="{C3380CC4-5D6E-409C-BE32-E72D297353CC}">
                <c16:uniqueId val="{00000003-4DE2-4EE6-A101-92DD3E17458A}"/>
              </c:ext>
            </c:extLst>
          </c:dPt>
          <c:dPt>
            <c:idx val="2"/>
            <c:bubble3D val="0"/>
            <c:spPr>
              <a:solidFill>
                <a:srgbClr val="003C7C"/>
              </a:solidFill>
            </c:spPr>
            <c:extLst>
              <c:ext xmlns:c16="http://schemas.microsoft.com/office/drawing/2014/chart" uri="{C3380CC4-5D6E-409C-BE32-E72D297353CC}">
                <c16:uniqueId val="{00000005-4DE2-4EE6-A101-92DD3E17458A}"/>
              </c:ext>
            </c:extLst>
          </c:dPt>
          <c:dPt>
            <c:idx val="3"/>
            <c:bubble3D val="0"/>
            <c:spPr>
              <a:solidFill>
                <a:srgbClr val="37ACB1"/>
              </a:solidFill>
            </c:spPr>
            <c:extLst>
              <c:ext xmlns:c16="http://schemas.microsoft.com/office/drawing/2014/chart" uri="{C3380CC4-5D6E-409C-BE32-E72D297353CC}">
                <c16:uniqueId val="{00000007-4DE2-4EE6-A101-92DD3E17458A}"/>
              </c:ext>
            </c:extLst>
          </c:dPt>
          <c:dPt>
            <c:idx val="5"/>
            <c:bubble3D val="0"/>
            <c:spPr>
              <a:solidFill>
                <a:srgbClr val="004C97">
                  <a:lumMod val="20000"/>
                  <a:lumOff val="8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9-4DE2-4EE6-A101-92DD3E17458A}"/>
              </c:ext>
            </c:extLst>
          </c:dPt>
          <c:dLbls>
            <c:dLbl>
              <c:idx val="0"/>
              <c:layout>
                <c:manualLayout>
                  <c:x val="-3.1482311144172402E-2"/>
                  <c:y val="-0.11362727989572978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800" b="0" i="0" u="none" strike="noStrike" kern="1200" baseline="0" noProof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b="0" i="0" u="none" strike="noStrike" kern="1200" baseline="0" noProof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Rückgang </a:t>
                    </a:r>
                  </a:p>
                  <a:p>
                    <a:pPr algn="ctr" rtl="0">
                      <a:defRPr lang="en-US" sz="800" b="0" i="0" u="none" strike="noStrike" kern="1200" baseline="0" noProof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b="0" i="0" u="none" strike="noStrike" kern="1200" baseline="0" noProof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seit 2021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DE2-4EE6-A101-92DD3E17458A}"/>
                </c:ext>
              </c:extLst>
            </c:dLbl>
            <c:dLbl>
              <c:idx val="1"/>
              <c:layout>
                <c:manualLayout>
                  <c:x val="7.2103561265328464E-2"/>
                  <c:y val="-0.2428202421953116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800" b="0" i="0" u="none" strike="noStrike" kern="1200" baseline="0">
                        <a:solidFill>
                          <a:srgbClr val="FFFFFF">
                            <a:lumMod val="50000"/>
                          </a:srgb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b="0" i="0" u="none" strike="noStrike" kern="1200" baseline="0" dirty="0" err="1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Prozesswärme</a:t>
                    </a:r>
                    <a:r>
                      <a:rPr lang="en-US" sz="800" b="0" i="0" u="none" strike="noStrike" kern="1200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t> 2024</a:t>
                    </a: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02842116478891"/>
                      <c:h val="0.1350947116987001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DE2-4EE6-A101-92DD3E17458A}"/>
                </c:ext>
              </c:extLst>
            </c:dLbl>
            <c:dLbl>
              <c:idx val="2"/>
              <c:layout>
                <c:manualLayout>
                  <c:x val="2.5731876340256914E-2"/>
                  <c:y val="0.1162993901578502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​</a:t>
                    </a:r>
                    <a:r>
                      <a:rPr lang="en-US" baseline="0" dirty="0"/>
                      <a:t>
</a:t>
                    </a:r>
                    <a:r>
                      <a:rPr lang="en-US" baseline="0"/>
                      <a:t>0%</a:t>
                    </a:r>
                    <a:r>
                      <a:rPr lang="en-US" baseline="0" dirty="0"/>
                      <a:t> </a:t>
                    </a:r>
                  </a:p>
                </c:rich>
              </c:tx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DE2-4EE6-A101-92DD3E17458A}"/>
                </c:ext>
              </c:extLst>
            </c:dLbl>
            <c:dLbl>
              <c:idx val="3"/>
              <c:layout>
                <c:manualLayout>
                  <c:x val="-4.3570233046847637E-2"/>
                  <c:y val="0.24113236667397317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E2-4EE6-A101-92DD3E17458A}"/>
                </c:ext>
              </c:extLst>
            </c:dLbl>
            <c:dLbl>
              <c:idx val="4"/>
              <c:layout>
                <c:manualLayout>
                  <c:x val="-6.9322453300140779E-2"/>
                  <c:y val="3.1631245176962322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DE2-4EE6-A101-92DD3E17458A}"/>
                </c:ext>
              </c:extLst>
            </c:dLbl>
            <c:dLbl>
              <c:idx val="5"/>
              <c:layout>
                <c:manualLayout>
                  <c:x val="-2.2474002106652884E-2"/>
                  <c:y val="1.956426763392656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DE2-4EE6-A101-92DD3E17458A}"/>
                </c:ext>
              </c:extLst>
            </c:dLbl>
            <c:dLbl>
              <c:idx val="7"/>
              <c:layout>
                <c:manualLayout>
                  <c:x val="6.6747564914985229E-3"/>
                  <c:y val="-0.1644081588532205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DE2-4EE6-A101-92DD3E17458A}"/>
                </c:ext>
              </c:extLst>
            </c:dLbl>
            <c:dLbl>
              <c:idx val="17"/>
              <c:layout>
                <c:manualLayout>
                  <c:x val="4.0504242601000204E-2"/>
                  <c:y val="-5.0006455739152106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E2-4EE6-A101-92DD3E17458A}"/>
                </c:ext>
              </c:extLst>
            </c:dLbl>
            <c:dLbl>
              <c:idx val="18"/>
              <c:layout>
                <c:manualLayout>
                  <c:x val="0.11078025579296992"/>
                  <c:y val="-9.2907094406927765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DE2-4EE6-A101-92DD3E17458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800" b="0" i="0" u="none" strike="noStrike" kern="1200" baseline="0">
                    <a:solidFill>
                      <a:schemeClr val="bg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1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Tabelle1!$A$2:$A$3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2024</c:v>
                </c:pt>
              </c:numCache>
            </c:num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0.13791276708458425</c:v>
                </c:pt>
                <c:pt idx="1">
                  <c:v>0.86208723291541578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DE2-4EE6-A101-92DD3E17458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TW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Tabelle1!$A$2:$A$3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2024</c:v>
                </c:pt>
              </c:numCache>
            </c:numRef>
          </c:cat>
          <c:val>
            <c:numRef>
              <c:f>Tabelle1!$C$2:$C$3</c:f>
              <c:numCache>
                <c:formatCode>General</c:formatCode>
                <c:ptCount val="2"/>
                <c:pt idx="0">
                  <c:v>472.29420000000005</c:v>
                </c:pt>
                <c:pt idx="1">
                  <c:v>407.15879999999999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DE2-4EE6-A101-92DD3E17458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PJ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Tabelle1!$A$2:$A$3</c:f>
              <c:numCache>
                <c:formatCode>General</c:formatCode>
                <c:ptCount val="2"/>
                <c:pt idx="0">
                  <c:v>2021</c:v>
                </c:pt>
                <c:pt idx="1">
                  <c:v>2024</c:v>
                </c:pt>
              </c:numCache>
            </c:numRef>
          </c:cat>
          <c:val>
            <c:numRef>
              <c:f>Tabelle1!$D$2:$D$3</c:f>
              <c:numCache>
                <c:formatCode>General</c:formatCode>
                <c:ptCount val="2"/>
                <c:pt idx="0">
                  <c:v>1698.9</c:v>
                </c:pt>
                <c:pt idx="1">
                  <c:v>1464.6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DE2-4EE6-A101-92DD3E17458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5633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EF96977-F2E1-4BBE-AB02-16F5D6DEA4A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68275" y="758825"/>
            <a:ext cx="7343775" cy="41322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B2240464-CC64-4060-BC9C-F86EDA9F0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329" y="5347355"/>
            <a:ext cx="5464938" cy="381414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89181" tIns="44591" rIns="89181" bIns="44591">
            <a:spAutoFit/>
          </a:bodyPr>
          <a:lstStyle>
            <a:lvl1pPr eaLnBrk="0" hangingPunct="0"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381625" algn="r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de-DE" altLang="de-DE" sz="1100" b="0" u="sng"/>
              <a:t>	</a:t>
            </a:r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r>
              <a:rPr lang="de-DE" altLang="de-DE" sz="1100" b="0" u="sng"/>
              <a:t>	</a:t>
            </a:r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r>
              <a:rPr lang="de-DE" altLang="de-DE" sz="1100" b="0" u="sng"/>
              <a:t>	</a:t>
            </a:r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r>
              <a:rPr lang="de-DE" altLang="de-DE" sz="1100" b="0" u="sng"/>
              <a:t>	</a:t>
            </a:r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r>
              <a:rPr lang="de-DE" altLang="de-DE" sz="1100" b="0" u="sng"/>
              <a:t>	</a:t>
            </a:r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r>
              <a:rPr lang="de-DE" altLang="de-DE" sz="1100" b="0" u="sng"/>
              <a:t>	</a:t>
            </a:r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r>
              <a:rPr lang="de-DE" altLang="de-DE" sz="1100" b="0" u="sng"/>
              <a:t>	</a:t>
            </a:r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endParaRPr lang="de-DE" altLang="de-DE" sz="1100" b="0" u="sng"/>
          </a:p>
          <a:p>
            <a:pPr>
              <a:defRPr/>
            </a:pPr>
            <a:r>
              <a:rPr lang="de-DE" altLang="de-DE" sz="1100" b="0" u="sng"/>
              <a:t>	</a:t>
            </a:r>
            <a:endParaRPr lang="de-DE" altLang="de-DE" sz="1100" b="0"/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620D9847-3731-4DE9-BBAF-3B2209D9D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05" y="9347380"/>
            <a:ext cx="1836006" cy="459385"/>
          </a:xfrm>
          <a:prstGeom prst="rect">
            <a:avLst/>
          </a:prstGeom>
          <a:noFill/>
          <a:ln>
            <a:noFill/>
          </a:ln>
        </p:spPr>
        <p:txBody>
          <a:bodyPr wrap="none" lIns="89181" tIns="44591" rIns="89181" bIns="4459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de-DE" altLang="de-DE" sz="1200" b="0"/>
              <a:t>VEA Intensivschulung</a:t>
            </a:r>
          </a:p>
          <a:p>
            <a:pPr>
              <a:defRPr/>
            </a:pPr>
            <a:r>
              <a:rPr lang="de-DE" altLang="de-DE" sz="1200" b="0"/>
              <a:t>Dortmund, 6. März 2008</a:t>
            </a:r>
          </a:p>
        </p:txBody>
      </p:sp>
      <p:sp>
        <p:nvSpPr>
          <p:cNvPr id="29701" name="Text Box 6">
            <a:extLst>
              <a:ext uri="{FF2B5EF4-FFF2-40B4-BE49-F238E27FC236}">
                <a16:creationId xmlns:a16="http://schemas.microsoft.com/office/drawing/2014/main" id="{AE0DD2DC-A1FA-4CD8-99A6-E356CD5C4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296" y="9347380"/>
            <a:ext cx="872217" cy="459385"/>
          </a:xfrm>
          <a:prstGeom prst="rect">
            <a:avLst/>
          </a:prstGeom>
          <a:noFill/>
          <a:ln>
            <a:noFill/>
          </a:ln>
        </p:spPr>
        <p:txBody>
          <a:bodyPr wrap="none" lIns="89181" tIns="44591" rIns="89181" bIns="44591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endParaRPr lang="de-DE" altLang="de-DE" sz="1200" b="0"/>
          </a:p>
          <a:p>
            <a:pPr algn="r">
              <a:defRPr/>
            </a:pPr>
            <a:r>
              <a:rPr lang="de-DE" altLang="de-DE" sz="1200" b="0"/>
              <a:t>Seite </a:t>
            </a:r>
            <a:fld id="{A771BB04-0D22-4974-9E7D-4057D20C2134}" type="slidenum">
              <a:rPr lang="de-DE" altLang="de-DE" sz="1200" b="0" smtClean="0"/>
              <a:pPr algn="r">
                <a:defRPr/>
              </a:pPr>
              <a:t>‹Nr.›</a:t>
            </a:fld>
            <a:endParaRPr lang="de-DE" altLang="de-DE" sz="1200" b="0"/>
          </a:p>
        </p:txBody>
      </p:sp>
    </p:spTree>
    <p:extLst>
      <p:ext uri="{BB962C8B-B14F-4D97-AF65-F5344CB8AC3E}">
        <p14:creationId xmlns:p14="http://schemas.microsoft.com/office/powerpoint/2010/main" val="18890420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tabLst>
        <a:tab pos="3756328" algn="r"/>
      </a:tabLst>
      <a:defRPr sz="9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-128"/>
      </a:defRPr>
    </a:lvl1pPr>
    <a:lvl2pPr marL="342892" algn="l" rtl="0" eaLnBrk="0" fontAlgn="base" hangingPunct="0">
      <a:spcBef>
        <a:spcPct val="30000"/>
      </a:spcBef>
      <a:spcAft>
        <a:spcPct val="0"/>
      </a:spcAft>
      <a:tabLst>
        <a:tab pos="3756328" algn="r"/>
      </a:tabLst>
      <a:defRPr sz="9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685783" algn="l" rtl="0" eaLnBrk="0" fontAlgn="base" hangingPunct="0">
      <a:spcBef>
        <a:spcPct val="30000"/>
      </a:spcBef>
      <a:spcAft>
        <a:spcPct val="0"/>
      </a:spcAft>
      <a:tabLst>
        <a:tab pos="3756328" algn="r"/>
      </a:tabLst>
      <a:defRPr sz="9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028675" algn="l" rtl="0" eaLnBrk="0" fontAlgn="base" hangingPunct="0">
      <a:spcBef>
        <a:spcPct val="30000"/>
      </a:spcBef>
      <a:spcAft>
        <a:spcPct val="0"/>
      </a:spcAft>
      <a:tabLst>
        <a:tab pos="3756328" algn="r"/>
      </a:tabLst>
      <a:defRPr sz="9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371566" algn="l" rtl="0" eaLnBrk="0" fontAlgn="base" hangingPunct="0">
      <a:spcBef>
        <a:spcPct val="30000"/>
      </a:spcBef>
      <a:spcAft>
        <a:spcPct val="0"/>
      </a:spcAft>
      <a:tabLst>
        <a:tab pos="3756328" algn="r"/>
      </a:tabLst>
      <a:defRPr sz="9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1714457" algn="l" defTabSz="34289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34289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34289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34289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23528" y="1203598"/>
            <a:ext cx="5256584" cy="3651318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64292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 sz="360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effectLst/>
              </a:defRPr>
            </a:lvl2pPr>
            <a:lvl3pPr>
              <a:defRPr>
                <a:solidFill>
                  <a:schemeClr val="bg1"/>
                </a:solidFill>
                <a:effectLst/>
              </a:defRPr>
            </a:lvl3pPr>
            <a:lvl4pPr>
              <a:defRPr>
                <a:solidFill>
                  <a:schemeClr val="bg1"/>
                </a:solidFill>
                <a:effectLst/>
              </a:defRPr>
            </a:lvl4pPr>
            <a:lvl5pPr>
              <a:defRPr>
                <a:solidFill>
                  <a:schemeClr val="bg1"/>
                </a:solidFill>
                <a:effectLst/>
              </a:defRPr>
            </a:lvl5pPr>
          </a:lstStyle>
          <a:p>
            <a:pPr marL="64292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/>
            </a:pPr>
            <a:r>
              <a:rPr lang="de-DE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920709605"/>
      </p:ext>
    </p:extLst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Stichpunk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23528" y="1203598"/>
            <a:ext cx="5256584" cy="720080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64292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 sz="360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effectLst/>
              </a:defRPr>
            </a:lvl2pPr>
            <a:lvl3pPr>
              <a:defRPr>
                <a:solidFill>
                  <a:schemeClr val="bg1"/>
                </a:solidFill>
                <a:effectLst/>
              </a:defRPr>
            </a:lvl3pPr>
            <a:lvl4pPr>
              <a:defRPr>
                <a:solidFill>
                  <a:schemeClr val="bg1"/>
                </a:solidFill>
                <a:effectLst/>
              </a:defRPr>
            </a:lvl4pPr>
            <a:lvl5pPr>
              <a:defRPr>
                <a:solidFill>
                  <a:schemeClr val="bg1"/>
                </a:solidFill>
                <a:effectLst/>
              </a:defRPr>
            </a:lvl5pPr>
          </a:lstStyle>
          <a:p>
            <a:pPr marL="64292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/>
            </a:pPr>
            <a:r>
              <a:rPr lang="de-DE" dirty="0"/>
              <a:t>AGENDA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23528" y="2067694"/>
            <a:ext cx="5256584" cy="2520280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4061709"/>
      </p:ext>
    </p:extLst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Aufzählu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23528" y="1203598"/>
            <a:ext cx="5256584" cy="720080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64292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 sz="3600">
                <a:solidFill>
                  <a:schemeClr val="bg1"/>
                </a:solidFill>
                <a:effectLst/>
                <a:latin typeface="+mj-lt"/>
              </a:defRPr>
            </a:lvl1pPr>
            <a:lvl2pPr>
              <a:defRPr>
                <a:solidFill>
                  <a:schemeClr val="bg1"/>
                </a:solidFill>
                <a:effectLst/>
              </a:defRPr>
            </a:lvl2pPr>
            <a:lvl3pPr>
              <a:defRPr>
                <a:solidFill>
                  <a:schemeClr val="bg1"/>
                </a:solidFill>
                <a:effectLst/>
              </a:defRPr>
            </a:lvl3pPr>
            <a:lvl4pPr>
              <a:defRPr>
                <a:solidFill>
                  <a:schemeClr val="bg1"/>
                </a:solidFill>
                <a:effectLst/>
              </a:defRPr>
            </a:lvl4pPr>
            <a:lvl5pPr>
              <a:defRPr>
                <a:solidFill>
                  <a:schemeClr val="bg1"/>
                </a:solidFill>
                <a:effectLst/>
              </a:defRPr>
            </a:lvl5pPr>
          </a:lstStyle>
          <a:p>
            <a:pPr marL="64292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/>
            </a:pPr>
            <a:r>
              <a:rPr lang="de-DE" dirty="0"/>
              <a:t>AGENDA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23528" y="2067694"/>
            <a:ext cx="5256584" cy="2520280"/>
          </a:xfrm>
          <a:prstGeom prst="rect">
            <a:avLst/>
          </a:prstGeom>
        </p:spPr>
        <p:txBody>
          <a:bodyPr/>
          <a:lstStyle>
            <a:lvl1pPr marL="407192" marR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2A96AC"/>
              </a:buClr>
              <a:buSzTx/>
              <a:buFont typeface="+mj-lt"/>
              <a:buAutoNum type="arabicPeriod"/>
              <a:tabLst/>
              <a:defRPr lang="de-DE" sz="1600" b="0" smtClean="0">
                <a:solidFill>
                  <a:schemeClr val="bg1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Aufzählung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2395765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ster - Stichpunkte in Schwa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23528" y="1203598"/>
            <a:ext cx="5256584" cy="720080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64292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 sz="360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effectLst/>
              </a:defRPr>
            </a:lvl2pPr>
            <a:lvl3pPr>
              <a:defRPr>
                <a:solidFill>
                  <a:schemeClr val="bg1"/>
                </a:solidFill>
                <a:effectLst/>
              </a:defRPr>
            </a:lvl3pPr>
            <a:lvl4pPr>
              <a:defRPr>
                <a:solidFill>
                  <a:schemeClr val="bg1"/>
                </a:solidFill>
                <a:effectLst/>
              </a:defRPr>
            </a:lvl4pPr>
            <a:lvl5pPr>
              <a:defRPr>
                <a:solidFill>
                  <a:schemeClr val="bg1"/>
                </a:solidFill>
                <a:effectLst/>
              </a:defRPr>
            </a:lvl5pPr>
          </a:lstStyle>
          <a:p>
            <a:pPr marL="64292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/>
            </a:pPr>
            <a:r>
              <a:rPr lang="de-DE" dirty="0"/>
              <a:t>AGENDA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23528" y="2067694"/>
            <a:ext cx="5256584" cy="2520280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0992318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ster - Stichpunkte in Schwa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23528" y="1203598"/>
            <a:ext cx="5256584" cy="720080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marL="64292" marR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 sz="3600">
                <a:solidFill>
                  <a:srgbClr val="000000"/>
                </a:solidFill>
                <a:effectLst/>
                <a:latin typeface="+mj-lt"/>
              </a:defRPr>
            </a:lvl1pPr>
            <a:lvl2pPr>
              <a:defRPr>
                <a:solidFill>
                  <a:schemeClr val="bg1"/>
                </a:solidFill>
                <a:effectLst/>
              </a:defRPr>
            </a:lvl2pPr>
            <a:lvl3pPr>
              <a:defRPr>
                <a:solidFill>
                  <a:schemeClr val="bg1"/>
                </a:solidFill>
                <a:effectLst/>
              </a:defRPr>
            </a:lvl3pPr>
            <a:lvl4pPr>
              <a:defRPr>
                <a:solidFill>
                  <a:schemeClr val="bg1"/>
                </a:solidFill>
                <a:effectLst/>
              </a:defRPr>
            </a:lvl4pPr>
            <a:lvl5pPr>
              <a:defRPr>
                <a:solidFill>
                  <a:schemeClr val="bg1"/>
                </a:solidFill>
                <a:effectLst/>
              </a:defRPr>
            </a:lvl5pPr>
          </a:lstStyle>
          <a:p>
            <a:pPr marL="64292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/>
            </a:pPr>
            <a:r>
              <a:rPr lang="de-DE" dirty="0"/>
              <a:t>AGENDA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323528" y="2067694"/>
            <a:ext cx="5256584" cy="2520280"/>
          </a:xfrm>
          <a:prstGeom prst="rect">
            <a:avLst/>
          </a:prstGeom>
        </p:spPr>
        <p:txBody>
          <a:bodyPr/>
          <a:lstStyle>
            <a:lvl1pPr marL="407192" marR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2A96AC"/>
              </a:buClr>
              <a:buSzTx/>
              <a:buFont typeface="+mj-lt"/>
              <a:buAutoNum type="arabicPeriod"/>
              <a:tabLst/>
              <a:defRPr lang="de-DE" sz="1600" b="0" smtClean="0">
                <a:solidFill>
                  <a:srgbClr val="000000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Aufzählung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5158763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Stichpunkte in Schwa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707654"/>
            <a:ext cx="8640960" cy="2880320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  <a:p>
            <a:pPr lvl="0"/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203325"/>
            <a:ext cx="8642350" cy="4843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+mj-lt"/>
                <a:cs typeface="Sora SemiBold" pitchFamily="2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756539196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Aufzählung in Schwar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707654"/>
            <a:ext cx="8640960" cy="2880320"/>
          </a:xfrm>
          <a:prstGeom prst="rect">
            <a:avLst/>
          </a:prstGeom>
        </p:spPr>
        <p:txBody>
          <a:bodyPr/>
          <a:lstStyle>
            <a:lvl1pPr marL="407192" marR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+mj-lt"/>
              <a:buAutoNum type="arabicPeriod"/>
              <a:tabLst/>
              <a:defRPr lang="de-DE" sz="1600" b="0" smtClean="0">
                <a:solidFill>
                  <a:srgbClr val="000000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  <a:p>
            <a:pPr lvl="0"/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203325"/>
            <a:ext cx="8642350" cy="4843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+mj-lt"/>
                <a:cs typeface="Sora SemiBold" pitchFamily="2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165673360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Stichpunkte in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+mn-lt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707654"/>
            <a:ext cx="8640960" cy="2880320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84D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Blau</a:t>
            </a:r>
          </a:p>
          <a:p>
            <a:pPr lvl="0"/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203325"/>
            <a:ext cx="8642350" cy="4843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</p:spTree>
    <p:extLst>
      <p:ext uri="{BB962C8B-B14F-4D97-AF65-F5344CB8AC3E}">
        <p14:creationId xmlns:p14="http://schemas.microsoft.com/office/powerpoint/2010/main" val="1035376180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Nur ei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707654"/>
            <a:ext cx="8640960" cy="2880320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  <a:p>
            <a:pPr lvl="0"/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203325"/>
            <a:ext cx="8642350" cy="4843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95486"/>
            <a:ext cx="6480175" cy="412692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</p:spTree>
    <p:extLst>
      <p:ext uri="{BB962C8B-B14F-4D97-AF65-F5344CB8AC3E}">
        <p14:creationId xmlns:p14="http://schemas.microsoft.com/office/powerpoint/2010/main" val="1640053687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Stichpunkte in Schwarz mit Verw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707654"/>
            <a:ext cx="8640960" cy="2880320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  <a:p>
            <a:pPr lvl="0"/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203325"/>
            <a:ext cx="8642350" cy="4843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+mj-lt"/>
                <a:cs typeface="Sora SemiBold" pitchFamily="2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7" name="Grafik 6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002" y="4446801"/>
            <a:ext cx="205791" cy="28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15915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Aufzählung in Schwarz - mit Verw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707654"/>
            <a:ext cx="8640960" cy="2880320"/>
          </a:xfrm>
          <a:prstGeom prst="rect">
            <a:avLst/>
          </a:prstGeom>
        </p:spPr>
        <p:txBody>
          <a:bodyPr/>
          <a:lstStyle>
            <a:lvl1pPr marL="407192" marR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+mj-lt"/>
              <a:buAutoNum type="arabicPeriod"/>
              <a:tabLst/>
              <a:defRPr lang="de-DE" sz="1600" b="0" smtClean="0">
                <a:solidFill>
                  <a:srgbClr val="000000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  <a:p>
            <a:pPr lvl="0"/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203325"/>
            <a:ext cx="8642350" cy="4843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+mj-lt"/>
                <a:cs typeface="Sora SemiBold" pitchFamily="2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pic>
        <p:nvPicPr>
          <p:cNvPr id="7" name="Grafik 6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002" y="4446801"/>
            <a:ext cx="205791" cy="28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834297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Stichpunkte in Blau mit Verw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+mn-lt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707654"/>
            <a:ext cx="8640960" cy="2880320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84D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Blau</a:t>
            </a:r>
          </a:p>
          <a:p>
            <a:pPr lvl="0"/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203325"/>
            <a:ext cx="8642350" cy="4843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pic>
        <p:nvPicPr>
          <p:cNvPr id="9" name="Grafik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002" y="4446801"/>
            <a:ext cx="205791" cy="28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2361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Nur ein Titel mit Verw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707654"/>
            <a:ext cx="8640960" cy="2880320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  <a:p>
            <a:pPr lvl="0"/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50825" y="1203325"/>
            <a:ext cx="8642350" cy="484327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95486"/>
            <a:ext cx="6480175" cy="412692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pic>
        <p:nvPicPr>
          <p:cNvPr id="6" name="Grafik 5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002" y="4446801"/>
            <a:ext cx="205791" cy="28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46151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Nur ein Titel - Erspar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9113"/>
            <a:ext cx="9144000" cy="3905446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238250"/>
            <a:ext cx="8640960" cy="3349724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262494797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Nur ein Titel - Effizien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002"/>
            <a:ext cx="9144000" cy="3905446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238250"/>
            <a:ext cx="8640960" cy="3349724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737507319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Nur ein Titel - Recht und Regul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" y="944705"/>
            <a:ext cx="9144000" cy="3905446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251520" y="1238250"/>
            <a:ext cx="8640960" cy="3349724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+mn-lt"/>
                <a:cs typeface="Sora SemiBold" pitchFamily="2" charset="0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Stichpunkte in Schwarz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733777146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Nur ein Titel - alle drei Kategor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454" y="958378"/>
            <a:ext cx="2969135" cy="389112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736" y="950795"/>
            <a:ext cx="2966005" cy="3898710"/>
          </a:xfrm>
          <a:prstGeom prst="rect">
            <a:avLst/>
          </a:prstGeom>
        </p:spPr>
      </p:pic>
      <p:pic>
        <p:nvPicPr>
          <p:cNvPr id="2" name="Grafik 1"/>
          <p:cNvPicPr preferRelativeResize="0">
            <a:picLocks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6" b="-116"/>
          <a:stretch/>
        </p:blipFill>
        <p:spPr>
          <a:xfrm>
            <a:off x="142561" y="950795"/>
            <a:ext cx="2968421" cy="3898710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51983" y="108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cap="all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OBERTITEL</a:t>
            </a:r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251520" y="396000"/>
            <a:ext cx="6480175" cy="340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 cap="all" baseline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Titel 1"/>
          <p:cNvSpPr txBox="1">
            <a:spLocks/>
          </p:cNvSpPr>
          <p:nvPr userDrawn="1"/>
        </p:nvSpPr>
        <p:spPr>
          <a:xfrm>
            <a:off x="154998" y="950795"/>
            <a:ext cx="2960670" cy="145796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000" b="1" baseline="0">
                <a:solidFill>
                  <a:schemeClr val="tx1"/>
                </a:solidFill>
                <a:latin typeface="Sora ExtraBold" pitchFamily="2" charset="0"/>
                <a:ea typeface="ＭＳ Ｐゴシック" pitchFamily="34" charset="-128"/>
                <a:cs typeface="Sora ExtraBold" pitchFamily="2" charset="0"/>
              </a:defRPr>
            </a:lvl1pPr>
            <a:lvl2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2pPr>
            <a:lvl3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3pPr>
            <a:lvl4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4pPr>
            <a:lvl5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5pPr>
            <a:lvl6pPr marL="342892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6pPr>
            <a:lvl7pPr marL="685783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7pPr>
            <a:lvl8pPr marL="1028675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8pPr>
            <a:lvl9pPr marL="1371566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Ersparnis</a:t>
            </a:r>
          </a:p>
        </p:txBody>
      </p:sp>
      <p:sp>
        <p:nvSpPr>
          <p:cNvPr id="9" name="Titel 1"/>
          <p:cNvSpPr txBox="1">
            <a:spLocks/>
          </p:cNvSpPr>
          <p:nvPr userDrawn="1"/>
        </p:nvSpPr>
        <p:spPr>
          <a:xfrm>
            <a:off x="3124490" y="950795"/>
            <a:ext cx="2944677" cy="14677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000" b="1" baseline="0">
                <a:solidFill>
                  <a:schemeClr val="tx1"/>
                </a:solidFill>
                <a:latin typeface="Sora ExtraBold" pitchFamily="2" charset="0"/>
                <a:ea typeface="ＭＳ Ｐゴシック" pitchFamily="34" charset="-128"/>
                <a:cs typeface="Sora ExtraBold" pitchFamily="2" charset="0"/>
              </a:defRPr>
            </a:lvl1pPr>
            <a:lvl2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2pPr>
            <a:lvl3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3pPr>
            <a:lvl4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4pPr>
            <a:lvl5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5pPr>
            <a:lvl6pPr marL="342892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6pPr>
            <a:lvl7pPr marL="685783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7pPr>
            <a:lvl8pPr marL="1028675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8pPr>
            <a:lvl9pPr marL="1371566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Effizienz</a:t>
            </a:r>
          </a:p>
        </p:txBody>
      </p:sp>
      <p:sp>
        <p:nvSpPr>
          <p:cNvPr id="12" name="Titel 1"/>
          <p:cNvSpPr txBox="1">
            <a:spLocks/>
          </p:cNvSpPr>
          <p:nvPr userDrawn="1"/>
        </p:nvSpPr>
        <p:spPr>
          <a:xfrm>
            <a:off x="6083741" y="958378"/>
            <a:ext cx="2892168" cy="1467775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000" b="1" baseline="0">
                <a:solidFill>
                  <a:schemeClr val="tx1"/>
                </a:solidFill>
                <a:latin typeface="Sora ExtraBold" pitchFamily="2" charset="0"/>
                <a:ea typeface="ＭＳ Ｐゴシック" pitchFamily="34" charset="-128"/>
                <a:cs typeface="Sora ExtraBold" pitchFamily="2" charset="0"/>
              </a:defRPr>
            </a:lvl1pPr>
            <a:lvl2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2pPr>
            <a:lvl3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3pPr>
            <a:lvl4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4pPr>
            <a:lvl5pPr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ＭＳ Ｐゴシック" charset="-128"/>
              </a:defRPr>
            </a:lvl5pPr>
            <a:lvl6pPr marL="342892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6pPr>
            <a:lvl7pPr marL="685783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7pPr>
            <a:lvl8pPr marL="1028675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8pPr>
            <a:lvl9pPr marL="1371566" algn="l" rtl="0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 sz="165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600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Recht &amp;</a:t>
            </a:r>
            <a:r>
              <a:rPr lang="de-DE" sz="1600" kern="0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Regulierung</a:t>
            </a:r>
            <a:endParaRPr lang="de-DE" sz="1600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platzhalter 4"/>
          <p:cNvSpPr>
            <a:spLocks noGrp="1"/>
          </p:cNvSpPr>
          <p:nvPr>
            <p:ph type="body" sz="quarter" idx="21" hasCustomPrompt="1"/>
          </p:nvPr>
        </p:nvSpPr>
        <p:spPr>
          <a:xfrm>
            <a:off x="145510" y="1275606"/>
            <a:ext cx="2958718" cy="3523055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</a:t>
            </a:r>
            <a:endParaRPr lang="de-DE" dirty="0"/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22" hasCustomPrompt="1"/>
          </p:nvPr>
        </p:nvSpPr>
        <p:spPr>
          <a:xfrm>
            <a:off x="3110982" y="1275606"/>
            <a:ext cx="2958718" cy="3523055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</a:t>
            </a:r>
            <a:endParaRPr lang="de-DE" dirty="0"/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076454" y="1275606"/>
            <a:ext cx="2958718" cy="3537047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de-DE" sz="1500" b="0" dirty="0">
                <a:latin typeface="+mn-lt"/>
              </a:rPr>
              <a:t>Stichpunkt</a:t>
            </a:r>
            <a:endParaRPr lang="de-DE" dirty="0"/>
          </a:p>
        </p:txBody>
      </p:sp>
      <p:cxnSp>
        <p:nvCxnSpPr>
          <p:cNvPr id="18" name="Gerader Verbinder 17"/>
          <p:cNvCxnSpPr/>
          <p:nvPr userDrawn="1"/>
        </p:nvCxnSpPr>
        <p:spPr bwMode="auto">
          <a:xfrm>
            <a:off x="142561" y="950795"/>
            <a:ext cx="7751" cy="392521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Gerader Verbinder 19"/>
          <p:cNvCxnSpPr/>
          <p:nvPr userDrawn="1"/>
        </p:nvCxnSpPr>
        <p:spPr bwMode="auto">
          <a:xfrm>
            <a:off x="3117736" y="948737"/>
            <a:ext cx="0" cy="399927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Gerader Verbinder 21"/>
          <p:cNvCxnSpPr/>
          <p:nvPr userDrawn="1"/>
        </p:nvCxnSpPr>
        <p:spPr bwMode="auto">
          <a:xfrm>
            <a:off x="6076454" y="948737"/>
            <a:ext cx="0" cy="399927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Gerader Verbinder 23"/>
          <p:cNvCxnSpPr/>
          <p:nvPr userDrawn="1"/>
        </p:nvCxnSpPr>
        <p:spPr bwMode="auto">
          <a:xfrm>
            <a:off x="9045589" y="948737"/>
            <a:ext cx="0" cy="399927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80747074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 title="Foto einfügen"/>
          <p:cNvSpPr>
            <a:spLocks noGrp="1"/>
          </p:cNvSpPr>
          <p:nvPr>
            <p:ph type="pic" sz="quarter" idx="18"/>
          </p:nvPr>
        </p:nvSpPr>
        <p:spPr>
          <a:xfrm>
            <a:off x="557828" y="1923678"/>
            <a:ext cx="1439391" cy="165618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84D9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9" hasCustomPrompt="1"/>
          </p:nvPr>
        </p:nvSpPr>
        <p:spPr>
          <a:xfrm>
            <a:off x="395536" y="1275606"/>
            <a:ext cx="3024187" cy="576263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3419474" y="1924050"/>
            <a:ext cx="4032845" cy="165576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de-DE" dirty="0"/>
              <a:t>Telefon:</a:t>
            </a:r>
          </a:p>
          <a:p>
            <a:pPr lvl="0"/>
            <a:r>
              <a:rPr lang="de-DE" dirty="0"/>
              <a:t>Mobil:</a:t>
            </a:r>
          </a:p>
          <a:p>
            <a:pPr lvl="0"/>
            <a:r>
              <a:rPr lang="de-DE" dirty="0"/>
              <a:t>E-Mail: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323528" y="227424"/>
            <a:ext cx="6407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IHR KONTAKT ZU UNS</a:t>
            </a:r>
          </a:p>
        </p:txBody>
      </p:sp>
      <p:sp>
        <p:nvSpPr>
          <p:cNvPr id="12" name="Textfeld 11"/>
          <p:cNvSpPr txBox="1"/>
          <p:nvPr userDrawn="1"/>
        </p:nvSpPr>
        <p:spPr>
          <a:xfrm>
            <a:off x="8316416" y="4824000"/>
            <a:ext cx="432048" cy="2154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fld id="{06FDC568-7F5C-4C30-A5FD-66AC8AEE6099}" type="slidenum">
              <a:rPr lang="de-DE" sz="800" b="0" smtClean="0">
                <a:solidFill>
                  <a:schemeClr val="accent5"/>
                </a:solidFill>
                <a:latin typeface="+mn-lt"/>
              </a:rPr>
              <a:pPr algn="r"/>
              <a:t>‹Nr.›</a:t>
            </a:fld>
            <a:endParaRPr lang="de-DE" sz="800" b="0" dirty="0">
              <a:solidFill>
                <a:schemeClr val="accent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4110497"/>
      </p:ext>
    </p:extLst>
  </p:cSld>
  <p:clrMapOvr>
    <a:masterClrMapping/>
  </p:clrMapOvr>
  <p:transition spd="med">
    <p:wipe dir="r"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16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auto">
          <a:xfrm>
            <a:off x="0" y="843561"/>
            <a:ext cx="9144000" cy="387638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6857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3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platzhalter 5"/>
          <p:cNvSpPr txBox="1">
            <a:spLocks/>
          </p:cNvSpPr>
          <p:nvPr userDrawn="1"/>
        </p:nvSpPr>
        <p:spPr>
          <a:xfrm>
            <a:off x="251520" y="4806000"/>
            <a:ext cx="3167062" cy="216024"/>
          </a:xfrm>
          <a:prstGeom prst="rect">
            <a:avLst/>
          </a:prstGeom>
        </p:spPr>
        <p:txBody>
          <a:bodyPr anchor="ctr"/>
          <a:lstStyle>
            <a:lvl1pPr marL="64292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559F"/>
              </a:buClr>
              <a:buNone/>
              <a:defRPr sz="800" baseline="0">
                <a:ln>
                  <a:noFill/>
                </a:ln>
                <a:solidFill>
                  <a:schemeClr val="bg2"/>
                </a:solidFill>
                <a:latin typeface="+mn-lt"/>
                <a:ea typeface="ＭＳ Ｐゴシック" pitchFamily="34" charset="-128"/>
                <a:cs typeface="Sora ExtraBold" pitchFamily="2" charset="0"/>
              </a:defRPr>
            </a:lvl1pPr>
            <a:lvl2pPr marL="391706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5593C3"/>
              </a:buClr>
              <a:buNone/>
              <a:defRPr sz="2000">
                <a:ln>
                  <a:noFill/>
                </a:ln>
                <a:solidFill>
                  <a:schemeClr val="tx1"/>
                </a:solidFill>
                <a:latin typeface="Sora" pitchFamily="2" charset="0"/>
                <a:ea typeface="ＭＳ Ｐゴシック" pitchFamily="34" charset="-128"/>
                <a:cs typeface="Sora" pitchFamily="2" charset="0"/>
              </a:defRPr>
            </a:lvl2pPr>
            <a:lvl3pPr marL="740551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87888A"/>
              </a:buClr>
              <a:buNone/>
              <a:defRPr sz="1200">
                <a:ln>
                  <a:noFill/>
                </a:ln>
                <a:solidFill>
                  <a:schemeClr val="tx1"/>
                </a:solidFill>
                <a:latin typeface="Sora" pitchFamily="2" charset="0"/>
                <a:ea typeface="ＭＳ Ｐゴシック" pitchFamily="34" charset="-128"/>
                <a:cs typeface="Sora" pitchFamily="2" charset="0"/>
              </a:defRPr>
            </a:lvl3pPr>
            <a:lvl4pPr marL="1217980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4pPr>
            <a:lvl5pPr marL="1543012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endParaRPr lang="de-DE" b="0" kern="0" dirty="0">
              <a:solidFill>
                <a:schemeClr val="accent5"/>
              </a:solidFill>
            </a:endParaRPr>
          </a:p>
        </p:txBody>
      </p:sp>
      <p:sp>
        <p:nvSpPr>
          <p:cNvPr id="5" name="Textplatzhalter 5"/>
          <p:cNvSpPr txBox="1">
            <a:spLocks/>
          </p:cNvSpPr>
          <p:nvPr userDrawn="1"/>
        </p:nvSpPr>
        <p:spPr>
          <a:xfrm>
            <a:off x="323528" y="4806000"/>
            <a:ext cx="8064896" cy="216024"/>
          </a:xfrm>
          <a:prstGeom prst="rect">
            <a:avLst/>
          </a:prstGeom>
        </p:spPr>
        <p:txBody>
          <a:bodyPr anchor="ctr"/>
          <a:lstStyle>
            <a:lvl1pPr marL="64292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559F"/>
              </a:buClr>
              <a:buNone/>
              <a:defRPr sz="800" baseline="0">
                <a:ln>
                  <a:noFill/>
                </a:ln>
                <a:solidFill>
                  <a:schemeClr val="bg2"/>
                </a:solidFill>
                <a:latin typeface="+mn-lt"/>
                <a:ea typeface="ＭＳ Ｐゴシック" pitchFamily="34" charset="-128"/>
                <a:cs typeface="Sora ExtraBold" pitchFamily="2" charset="0"/>
              </a:defRPr>
            </a:lvl1pPr>
            <a:lvl2pPr marL="391706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5593C3"/>
              </a:buClr>
              <a:buNone/>
              <a:defRPr sz="2000">
                <a:ln>
                  <a:noFill/>
                </a:ln>
                <a:solidFill>
                  <a:schemeClr val="tx1"/>
                </a:solidFill>
                <a:latin typeface="Sora" pitchFamily="2" charset="0"/>
                <a:ea typeface="ＭＳ Ｐゴシック" pitchFamily="34" charset="-128"/>
                <a:cs typeface="Sora" pitchFamily="2" charset="0"/>
              </a:defRPr>
            </a:lvl2pPr>
            <a:lvl3pPr marL="740551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87888A"/>
              </a:buClr>
              <a:buNone/>
              <a:defRPr sz="1200">
                <a:ln>
                  <a:noFill/>
                </a:ln>
                <a:solidFill>
                  <a:schemeClr val="tx1"/>
                </a:solidFill>
                <a:latin typeface="Sora" pitchFamily="2" charset="0"/>
                <a:ea typeface="ＭＳ Ｐゴシック" pitchFamily="34" charset="-128"/>
                <a:cs typeface="Sora" pitchFamily="2" charset="0"/>
              </a:defRPr>
            </a:lvl3pPr>
            <a:lvl4pPr marL="1217980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4pPr>
            <a:lvl5pPr marL="1543012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64292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00559F"/>
              </a:buClr>
              <a:buSzTx/>
              <a:buFontTx/>
              <a:buNone/>
              <a:tabLst/>
              <a:defRPr/>
            </a:pPr>
            <a:r>
              <a:rPr lang="de-DE" b="0" kern="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 Schreiner |</a:t>
            </a:r>
            <a:r>
              <a:rPr lang="de-DE" b="0" kern="0" baseline="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03.09.2026</a:t>
            </a:r>
            <a:endParaRPr lang="de-DE" b="0" kern="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4" r:id="rId2"/>
    <p:sldLayoutId id="2147483795" r:id="rId3"/>
    <p:sldLayoutId id="2147483833" r:id="rId4"/>
    <p:sldLayoutId id="2147483834" r:id="rId5"/>
    <p:sldLayoutId id="2147483796" r:id="rId6"/>
    <p:sldLayoutId id="2147483800" r:id="rId7"/>
    <p:sldLayoutId id="2147483797" r:id="rId8"/>
    <p:sldLayoutId id="2147483801" r:id="rId9"/>
    <p:sldLayoutId id="2147483822" r:id="rId10"/>
    <p:sldLayoutId id="2147483823" r:id="rId11"/>
    <p:sldLayoutId id="2147483824" r:id="rId12"/>
    <p:sldLayoutId id="2147483825" r:id="rId13"/>
    <p:sldLayoutId id="2147483817" r:id="rId14"/>
    <p:sldLayoutId id="2147483820" r:id="rId15"/>
    <p:sldLayoutId id="2147483819" r:id="rId16"/>
    <p:sldLayoutId id="2147483821" r:id="rId17"/>
    <p:sldLayoutId id="2147483781" r:id="rId18"/>
  </p:sldLayoutIdLst>
  <p:transition spd="med">
    <p:wipe dir="r"/>
  </p:transition>
  <p:hf sldNum="0" hdr="0" ftr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000" b="1" baseline="0">
          <a:solidFill>
            <a:schemeClr val="tx1"/>
          </a:solidFill>
          <a:latin typeface="Sora ExtraBold" pitchFamily="2" charset="0"/>
          <a:ea typeface="ＭＳ Ｐゴシック" pitchFamily="34" charset="-128"/>
          <a:cs typeface="Sora ExtraBold" pitchFamily="2" charset="0"/>
        </a:defRPr>
      </a:lvl1pPr>
      <a:lvl2pPr algn="l" rtl="0" eaLnBrk="1" fontAlgn="base" hangingPunct="1">
        <a:lnSpc>
          <a:spcPts val="1875"/>
        </a:lnSpc>
        <a:spcBef>
          <a:spcPct val="0"/>
        </a:spcBef>
        <a:spcAft>
          <a:spcPct val="0"/>
        </a:spcAft>
        <a:defRPr sz="1650" b="1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-128"/>
        </a:defRPr>
      </a:lvl2pPr>
      <a:lvl3pPr algn="l" rtl="0" eaLnBrk="1" fontAlgn="base" hangingPunct="1">
        <a:lnSpc>
          <a:spcPts val="1875"/>
        </a:lnSpc>
        <a:spcBef>
          <a:spcPct val="0"/>
        </a:spcBef>
        <a:spcAft>
          <a:spcPct val="0"/>
        </a:spcAft>
        <a:defRPr sz="1650" b="1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-128"/>
        </a:defRPr>
      </a:lvl3pPr>
      <a:lvl4pPr algn="l" rtl="0" eaLnBrk="1" fontAlgn="base" hangingPunct="1">
        <a:lnSpc>
          <a:spcPts val="1875"/>
        </a:lnSpc>
        <a:spcBef>
          <a:spcPct val="0"/>
        </a:spcBef>
        <a:spcAft>
          <a:spcPct val="0"/>
        </a:spcAft>
        <a:defRPr sz="1650" b="1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-128"/>
        </a:defRPr>
      </a:lvl4pPr>
      <a:lvl5pPr algn="l" rtl="0" eaLnBrk="1" fontAlgn="base" hangingPunct="1">
        <a:lnSpc>
          <a:spcPts val="1875"/>
        </a:lnSpc>
        <a:spcBef>
          <a:spcPct val="0"/>
        </a:spcBef>
        <a:spcAft>
          <a:spcPct val="0"/>
        </a:spcAft>
        <a:defRPr sz="1650" b="1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-128"/>
        </a:defRPr>
      </a:lvl5pPr>
      <a:lvl6pPr marL="342892" algn="l" rtl="0" eaLnBrk="1" fontAlgn="base" hangingPunct="1">
        <a:lnSpc>
          <a:spcPts val="1875"/>
        </a:lnSpc>
        <a:spcBef>
          <a:spcPct val="0"/>
        </a:spcBef>
        <a:spcAft>
          <a:spcPct val="0"/>
        </a:spcAft>
        <a:defRPr sz="1650" b="1">
          <a:solidFill>
            <a:schemeClr val="bg1"/>
          </a:solidFill>
          <a:latin typeface="Arial" charset="0"/>
        </a:defRPr>
      </a:lvl6pPr>
      <a:lvl7pPr marL="685783" algn="l" rtl="0" eaLnBrk="1" fontAlgn="base" hangingPunct="1">
        <a:lnSpc>
          <a:spcPts val="1875"/>
        </a:lnSpc>
        <a:spcBef>
          <a:spcPct val="0"/>
        </a:spcBef>
        <a:spcAft>
          <a:spcPct val="0"/>
        </a:spcAft>
        <a:defRPr sz="1650" b="1">
          <a:solidFill>
            <a:schemeClr val="bg1"/>
          </a:solidFill>
          <a:latin typeface="Arial" charset="0"/>
        </a:defRPr>
      </a:lvl7pPr>
      <a:lvl8pPr marL="1028675" algn="l" rtl="0" eaLnBrk="1" fontAlgn="base" hangingPunct="1">
        <a:lnSpc>
          <a:spcPts val="1875"/>
        </a:lnSpc>
        <a:spcBef>
          <a:spcPct val="0"/>
        </a:spcBef>
        <a:spcAft>
          <a:spcPct val="0"/>
        </a:spcAft>
        <a:defRPr sz="1650" b="1">
          <a:solidFill>
            <a:schemeClr val="bg1"/>
          </a:solidFill>
          <a:latin typeface="Arial" charset="0"/>
        </a:defRPr>
      </a:lvl8pPr>
      <a:lvl9pPr marL="1371566" algn="l" rtl="0" eaLnBrk="1" fontAlgn="base" hangingPunct="1">
        <a:lnSpc>
          <a:spcPts val="1875"/>
        </a:lnSpc>
        <a:spcBef>
          <a:spcPct val="0"/>
        </a:spcBef>
        <a:spcAft>
          <a:spcPct val="0"/>
        </a:spcAft>
        <a:defRPr sz="1650" b="1">
          <a:solidFill>
            <a:schemeClr val="bg1"/>
          </a:solidFill>
          <a:latin typeface="Arial" charset="0"/>
        </a:defRPr>
      </a:lvl9pPr>
    </p:titleStyle>
    <p:bodyStyle>
      <a:lvl1pPr marL="64292" indent="0" algn="l" rtl="0" eaLnBrk="1" fontAlgn="base" hangingPunct="1">
        <a:lnSpc>
          <a:spcPct val="150000"/>
        </a:lnSpc>
        <a:spcBef>
          <a:spcPts val="0"/>
        </a:spcBef>
        <a:spcAft>
          <a:spcPct val="0"/>
        </a:spcAft>
        <a:buClr>
          <a:srgbClr val="00559F"/>
        </a:buClr>
        <a:buNone/>
        <a:defRPr sz="2000">
          <a:ln>
            <a:noFill/>
          </a:ln>
          <a:solidFill>
            <a:srgbClr val="084D96"/>
          </a:solidFill>
          <a:latin typeface="Sora ExtraBold" pitchFamily="2" charset="0"/>
          <a:ea typeface="ＭＳ Ｐゴシック" pitchFamily="34" charset="-128"/>
          <a:cs typeface="Sora ExtraBold" pitchFamily="2" charset="0"/>
        </a:defRPr>
      </a:lvl1pPr>
      <a:lvl2pPr marL="391706" indent="0" algn="l" rtl="0" eaLnBrk="1" fontAlgn="base" hangingPunct="1">
        <a:lnSpc>
          <a:spcPct val="150000"/>
        </a:lnSpc>
        <a:spcBef>
          <a:spcPts val="0"/>
        </a:spcBef>
        <a:spcAft>
          <a:spcPct val="0"/>
        </a:spcAft>
        <a:buClr>
          <a:srgbClr val="5593C3"/>
        </a:buClr>
        <a:buNone/>
        <a:defRPr sz="2000">
          <a:ln>
            <a:noFill/>
          </a:ln>
          <a:solidFill>
            <a:schemeClr val="tx1"/>
          </a:solidFill>
          <a:latin typeface="Sora" pitchFamily="2" charset="0"/>
          <a:ea typeface="ＭＳ Ｐゴシック" pitchFamily="34" charset="-128"/>
          <a:cs typeface="Sora" pitchFamily="2" charset="0"/>
        </a:defRPr>
      </a:lvl2pPr>
      <a:lvl3pPr marL="740551" indent="0" algn="l" rtl="0" eaLnBrk="1" fontAlgn="base" hangingPunct="1">
        <a:lnSpc>
          <a:spcPct val="150000"/>
        </a:lnSpc>
        <a:spcBef>
          <a:spcPts val="0"/>
        </a:spcBef>
        <a:spcAft>
          <a:spcPct val="0"/>
        </a:spcAft>
        <a:buClr>
          <a:srgbClr val="87888A"/>
        </a:buClr>
        <a:buNone/>
        <a:defRPr sz="1200">
          <a:ln>
            <a:noFill/>
          </a:ln>
          <a:solidFill>
            <a:schemeClr val="tx1"/>
          </a:solidFill>
          <a:latin typeface="Sora" pitchFamily="2" charset="0"/>
          <a:ea typeface="ＭＳ Ｐゴシック" pitchFamily="34" charset="-128"/>
          <a:cs typeface="Sora" pitchFamily="2" charset="0"/>
        </a:defRPr>
      </a:lvl3pPr>
      <a:lvl4pPr marL="1217980" indent="-171446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ＭＳ Ｐゴシック" pitchFamily="34" charset="-128"/>
        </a:defRPr>
      </a:lvl4pPr>
      <a:lvl5pPr marL="1543012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pitchFamily="34" charset="-128"/>
        </a:defRPr>
      </a:lvl5pPr>
      <a:lvl6pPr marL="1885903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795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686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577" indent="-171446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413" userDrawn="1">
          <p15:clr>
            <a:srgbClr val="F26B43"/>
          </p15:clr>
        </p15:guide>
        <p15:guide id="4" pos="5556" userDrawn="1">
          <p15:clr>
            <a:srgbClr val="F26B43"/>
          </p15:clr>
        </p15:guide>
        <p15:guide id="5" pos="204" userDrawn="1">
          <p15:clr>
            <a:srgbClr val="F26B43"/>
          </p15:clr>
        </p15:guide>
        <p15:guide id="6" orient="horz" pos="158" userDrawn="1">
          <p15:clr>
            <a:srgbClr val="F26B43"/>
          </p15:clr>
        </p15:guide>
        <p15:guide id="7" orient="horz" pos="8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g-energiebilanzen.de/wp-content/uploads/EBD24p2_AnwBil.pdf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ag-energiebilanzen.de/wp-content/uploads/2021/02/Anwendungsbilanz_Industrie_2021_final_20221222.pdf" TargetMode="Externa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ifo.de/fakten/2025-12-10/unternehmen-investieren-weniger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323528" y="915566"/>
            <a:ext cx="6480720" cy="3888432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de-DE" sz="1800" b="1" dirty="0"/>
              <a:t>Transformation ermöglichen – </a:t>
            </a:r>
            <a:br>
              <a:rPr lang="de-DE" sz="1800" b="1" dirty="0"/>
            </a:br>
            <a:r>
              <a:rPr lang="de-DE" sz="1800" b="1" dirty="0"/>
              <a:t>Netzanschlüsse zielorientiert vergeben </a:t>
            </a:r>
          </a:p>
          <a:p>
            <a:pPr>
              <a:spcAft>
                <a:spcPts val="0"/>
              </a:spcAft>
            </a:pPr>
            <a:endParaRPr lang="de-DE" sz="1800" b="1" dirty="0"/>
          </a:p>
          <a:p>
            <a:pPr>
              <a:spcAft>
                <a:spcPts val="0"/>
              </a:spcAft>
            </a:pPr>
            <a:r>
              <a:rPr lang="de-DE" sz="1800" b="1" dirty="0"/>
              <a:t>Vordenkwerk Priorisierung von Netzanschlüssen</a:t>
            </a:r>
          </a:p>
          <a:p>
            <a:pPr>
              <a:spcAft>
                <a:spcPts val="0"/>
              </a:spcAft>
            </a:pPr>
            <a:r>
              <a:rPr lang="de-DE" sz="1800" b="1" dirty="0"/>
              <a:t>03.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202976104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48541879-B71E-D6DF-8977-D77B9D07C120}"/>
              </a:ext>
            </a:extLst>
          </p:cNvPr>
          <p:cNvSpPr/>
          <p:nvPr/>
        </p:nvSpPr>
        <p:spPr>
          <a:xfrm>
            <a:off x="3275856" y="1325542"/>
            <a:ext cx="2592712" cy="3262432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5000" dist="8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>
              <a:spcAft>
                <a:spcPts val="400"/>
              </a:spcAft>
            </a:pPr>
            <a:endParaRPr sz="1200" b="0" dirty="0">
              <a:solidFill>
                <a:srgbClr val="2D3748"/>
              </a:solidFill>
            </a:endParaRP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B1E5C76B-C66D-A5BC-4551-33C2B70E10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1984" y="0"/>
            <a:ext cx="6480175" cy="843558"/>
          </a:xfrm>
        </p:spPr>
        <p:txBody>
          <a:bodyPr anchor="ctr"/>
          <a:lstStyle/>
          <a:p>
            <a:r>
              <a:rPr lang="de-DE" sz="1800" dirty="0">
                <a:latin typeface="CIDFont+F4"/>
              </a:rPr>
              <a:t>Prozesswärme im VEA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46812F66-A1F4-C4D2-7FBF-5897502736EA}"/>
              </a:ext>
            </a:extLst>
          </p:cNvPr>
          <p:cNvSpPr/>
          <p:nvPr/>
        </p:nvSpPr>
        <p:spPr>
          <a:xfrm>
            <a:off x="323528" y="1325542"/>
            <a:ext cx="2592288" cy="3262432"/>
          </a:xfrm>
          <a:prstGeom prst="roundRect">
            <a:avLst/>
          </a:prstGeom>
          <a:solidFill>
            <a:srgbClr val="FFFFFF"/>
          </a:solidFill>
          <a:ln>
            <a:solidFill>
              <a:srgbClr val="777777"/>
            </a:solidFill>
          </a:ln>
          <a:effectLst>
            <a:outerShdw blurRad="15000" dist="8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>
              <a:spcAft>
                <a:spcPts val="400"/>
              </a:spcAft>
            </a:pPr>
            <a:endParaRPr sz="1200" b="0" dirty="0">
              <a:solidFill>
                <a:srgbClr val="2D3748"/>
              </a:solidFill>
            </a:endParaRP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52F31E5C-C16B-CC2E-4E85-F3ECD9C315C1}"/>
              </a:ext>
            </a:extLst>
          </p:cNvPr>
          <p:cNvSpPr/>
          <p:nvPr/>
        </p:nvSpPr>
        <p:spPr bwMode="auto">
          <a:xfrm>
            <a:off x="6228184" y="1325542"/>
            <a:ext cx="2592288" cy="326243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BAA7CC0-F9AA-3749-70C3-3DACFECDA3D3}"/>
              </a:ext>
            </a:extLst>
          </p:cNvPr>
          <p:cNvSpPr txBox="1"/>
          <p:nvPr/>
        </p:nvSpPr>
        <p:spPr>
          <a:xfrm>
            <a:off x="6300192" y="1599733"/>
            <a:ext cx="252028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1600" dirty="0">
                <a:solidFill>
                  <a:srgbClr val="0A2240"/>
                </a:solidFill>
                <a:latin typeface="+mn-lt"/>
                <a:ea typeface="+mn-ea"/>
              </a:rPr>
              <a:t>Dekarbonisierung Prozesswärme</a:t>
            </a:r>
          </a:p>
          <a:p>
            <a:pPr>
              <a:spcAft>
                <a:spcPts val="1400"/>
              </a:spcAft>
            </a:pPr>
            <a:r>
              <a:rPr lang="de-DE" sz="1200" dirty="0">
                <a:solidFill>
                  <a:srgbClr val="718096"/>
                </a:solidFill>
                <a:latin typeface="+mn-lt"/>
                <a:ea typeface="+mn-ea"/>
              </a:rPr>
              <a:t>2/3 des industriellen Energiebedarfs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Direktelektrifizierung: Ökonomisch und technisch für Mehrheit sinnvoll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Technologie bis zum mittleren Temperaturbereich vorhanden; darüber F&amp;E notwendig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Problem: Fehlende Netzanschlüsse, Hohe Strompreise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endParaRPr lang="de-DE" sz="1200" b="0" dirty="0">
              <a:solidFill>
                <a:srgbClr val="2D3748"/>
              </a:solidFill>
              <a:latin typeface="+mn-lt"/>
              <a:ea typeface="+mn-ea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B2112F5-72DE-E11E-71B6-E4A4A1573E8A}"/>
              </a:ext>
            </a:extLst>
          </p:cNvPr>
          <p:cNvSpPr txBox="1"/>
          <p:nvPr/>
        </p:nvSpPr>
        <p:spPr>
          <a:xfrm>
            <a:off x="395536" y="1589767"/>
            <a:ext cx="25922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1600" dirty="0">
                <a:solidFill>
                  <a:srgbClr val="0A2240"/>
                </a:solidFill>
                <a:latin typeface="+mn-lt"/>
                <a:ea typeface="+mn-ea"/>
              </a:rPr>
              <a:t>Stimme des energieintensiven Mittelstands</a:t>
            </a:r>
          </a:p>
          <a:p>
            <a:pPr>
              <a:spcAft>
                <a:spcPts val="1400"/>
              </a:spcAft>
            </a:pPr>
            <a:r>
              <a:rPr lang="de-DE" sz="1200" dirty="0">
                <a:solidFill>
                  <a:srgbClr val="718096"/>
                </a:solidFill>
                <a:latin typeface="+mn-lt"/>
                <a:ea typeface="+mn-ea"/>
              </a:rPr>
              <a:t>5.000+ Unternehmen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Fokus: Dekarbonisierung von Prozesswärme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Entscheidet über Zukunftsfähigkeit des Standorts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538D845-8DF6-2AFF-D270-09D3289BAF91}"/>
              </a:ext>
            </a:extLst>
          </p:cNvPr>
          <p:cNvSpPr txBox="1"/>
          <p:nvPr/>
        </p:nvSpPr>
        <p:spPr>
          <a:xfrm>
            <a:off x="3347864" y="1599733"/>
            <a:ext cx="259228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de-DE" sz="1600" dirty="0">
                <a:solidFill>
                  <a:srgbClr val="0A2240"/>
                </a:solidFill>
                <a:latin typeface="+mn-lt"/>
                <a:ea typeface="+mn-ea"/>
              </a:rPr>
              <a:t>Herausforderung</a:t>
            </a:r>
          </a:p>
          <a:p>
            <a:pPr>
              <a:spcAft>
                <a:spcPts val="1400"/>
              </a:spcAft>
            </a:pPr>
            <a:r>
              <a:rPr lang="de-DE" sz="1200" dirty="0">
                <a:solidFill>
                  <a:srgbClr val="718096"/>
                </a:solidFill>
                <a:latin typeface="+mn-lt"/>
                <a:ea typeface="+mn-ea"/>
              </a:rPr>
              <a:t>65 TWh Gasverbrauch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Mitgliedsunternehmen verbrauchen 65 TWh/a Erdgas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Großteil für Prozesswärme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Muss in kommenden Jahren </a:t>
            </a:r>
            <a:r>
              <a:rPr lang="de-DE" sz="1200" b="0" dirty="0" err="1">
                <a:solidFill>
                  <a:srgbClr val="2D3748"/>
                </a:solidFill>
                <a:latin typeface="+mn-lt"/>
                <a:ea typeface="+mn-ea"/>
              </a:rPr>
              <a:t>dekarbonisiert</a:t>
            </a:r>
            <a:r>
              <a:rPr lang="de-DE" sz="1200" b="0" dirty="0">
                <a:solidFill>
                  <a:srgbClr val="2D3748"/>
                </a:solidFill>
                <a:latin typeface="+mn-lt"/>
                <a:ea typeface="+mn-ea"/>
              </a:rPr>
              <a:t> werden</a:t>
            </a:r>
          </a:p>
          <a:p>
            <a:pPr>
              <a:spcAft>
                <a:spcPts val="400"/>
              </a:spcAft>
            </a:pPr>
            <a:endParaRPr lang="de-DE" sz="1200" b="0" dirty="0">
              <a:solidFill>
                <a:srgbClr val="2D37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375085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2FBF244F-84C1-D108-3275-583760DF9229}"/>
              </a:ext>
            </a:extLst>
          </p:cNvPr>
          <p:cNvSpPr/>
          <p:nvPr/>
        </p:nvSpPr>
        <p:spPr bwMode="auto">
          <a:xfrm>
            <a:off x="179977" y="3948199"/>
            <a:ext cx="4464031" cy="386388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D7F5019C-23C9-F714-E894-AF58694A5931}"/>
              </a:ext>
            </a:extLst>
          </p:cNvPr>
          <p:cNvSpPr/>
          <p:nvPr/>
        </p:nvSpPr>
        <p:spPr bwMode="auto">
          <a:xfrm>
            <a:off x="4854090" y="3948199"/>
            <a:ext cx="4109934" cy="570505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21"/>
          </p:nvPr>
        </p:nvSpPr>
        <p:spPr>
          <a:xfrm>
            <a:off x="107504" y="3939902"/>
            <a:ext cx="4824536" cy="346430"/>
          </a:xfrm>
        </p:spPr>
        <p:txBody>
          <a:bodyPr/>
          <a:lstStyle/>
          <a:p>
            <a:pPr marL="64292" indent="0" eaLnBrk="0" hangingPunct="0">
              <a:spcBef>
                <a:spcPct val="0"/>
              </a:spcBef>
              <a:spcAft>
                <a:spcPts val="1400"/>
              </a:spcAft>
              <a:buNone/>
            </a:pPr>
            <a:r>
              <a:rPr lang="de-DE" sz="1050" b="1" kern="1200" dirty="0">
                <a:solidFill>
                  <a:srgbClr val="718096"/>
                </a:solidFill>
                <a:latin typeface="+mn-lt"/>
                <a:ea typeface="+mn-ea"/>
                <a:cs typeface="+mn-cs"/>
              </a:rPr>
              <a:t>2/3 Anteil für Prozesswärme am Gesamtenergiebedarf </a:t>
            </a:r>
          </a:p>
          <a:p>
            <a:pPr marL="64292" indent="0" algn="just">
              <a:spcAft>
                <a:spcPts val="0"/>
              </a:spcAft>
              <a:buNone/>
            </a:pPr>
            <a:endParaRPr lang="de-DE" sz="1400" kern="1200" dirty="0">
              <a:latin typeface="+mn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9"/>
          </p:nvPr>
        </p:nvSpPr>
        <p:spPr>
          <a:xfrm>
            <a:off x="251984" y="0"/>
            <a:ext cx="6480175" cy="843558"/>
          </a:xfrm>
        </p:spPr>
        <p:txBody>
          <a:bodyPr anchor="ctr"/>
          <a:lstStyle/>
          <a:p>
            <a:r>
              <a:rPr lang="de-DE" sz="1800" dirty="0">
                <a:latin typeface="CIDFont+F4"/>
              </a:rPr>
              <a:t>Prozesswärme gesamtverbrauch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9535900C-8537-C973-C626-30F0531699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0328567"/>
              </p:ext>
            </p:extLst>
          </p:nvPr>
        </p:nvGraphicFramePr>
        <p:xfrm>
          <a:off x="179512" y="1460698"/>
          <a:ext cx="4824536" cy="2551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F36DD7BC-1778-C9E0-EA47-8B78EE960E28}"/>
              </a:ext>
            </a:extLst>
          </p:cNvPr>
          <p:cNvSpPr txBox="1"/>
          <p:nvPr/>
        </p:nvSpPr>
        <p:spPr>
          <a:xfrm>
            <a:off x="2915816" y="3375451"/>
            <a:ext cx="187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de-DE" sz="1000" b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Quelle: </a:t>
            </a:r>
            <a:r>
              <a:rPr lang="de-DE" sz="1000" b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AGEB 2025</a:t>
            </a:r>
            <a:endParaRPr lang="de-DE" sz="1000" b="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  <a:p>
            <a:endParaRPr lang="de-DE" dirty="0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6054A176-D789-0F65-D2CE-63F3BEE189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968260"/>
              </p:ext>
            </p:extLst>
          </p:nvPr>
        </p:nvGraphicFramePr>
        <p:xfrm>
          <a:off x="4682222" y="1240971"/>
          <a:ext cx="4176465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AE75235A-68BB-8FA7-28D8-81ED910F890F}"/>
              </a:ext>
            </a:extLst>
          </p:cNvPr>
          <p:cNvSpPr txBox="1"/>
          <p:nvPr/>
        </p:nvSpPr>
        <p:spPr>
          <a:xfrm>
            <a:off x="5400092" y="2279510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  <a:latin typeface="+mj-lt"/>
              </a:rPr>
              <a:t>65 TWh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18D577C-66E5-585A-0EC1-95AA5BFFDFAF}"/>
              </a:ext>
            </a:extLst>
          </p:cNvPr>
          <p:cNvSpPr txBox="1"/>
          <p:nvPr/>
        </p:nvSpPr>
        <p:spPr>
          <a:xfrm>
            <a:off x="6662442" y="2274620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  <a:latin typeface="+mj-lt"/>
              </a:rPr>
              <a:t>407 TWh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5E8BFFD-B6AF-D8B0-DA77-197DCB472CE1}"/>
              </a:ext>
            </a:extLst>
          </p:cNvPr>
          <p:cNvSpPr txBox="1"/>
          <p:nvPr/>
        </p:nvSpPr>
        <p:spPr>
          <a:xfrm>
            <a:off x="6444208" y="3390778"/>
            <a:ext cx="2952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de-DE" sz="1000" b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Quelle: </a:t>
            </a:r>
            <a:r>
              <a:rPr lang="de-DE" sz="1000" b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AGEB 2025</a:t>
            </a:r>
            <a:r>
              <a:rPr lang="de-DE" sz="1000" b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, </a:t>
            </a:r>
            <a:r>
              <a:rPr lang="de-DE" sz="1000" b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AGEB 2022</a:t>
            </a:r>
            <a:endParaRPr lang="de-DE" sz="1000" b="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  <a:p>
            <a:endParaRPr lang="de-DE" dirty="0"/>
          </a:p>
        </p:txBody>
      </p:sp>
      <p:sp>
        <p:nvSpPr>
          <p:cNvPr id="11" name="Textplatzhalter 1">
            <a:extLst>
              <a:ext uri="{FF2B5EF4-FFF2-40B4-BE49-F238E27FC236}">
                <a16:creationId xmlns:a16="http://schemas.microsoft.com/office/drawing/2014/main" id="{39364226-B7F0-2A64-AED6-56DC6F6E4B5D}"/>
              </a:ext>
            </a:extLst>
          </p:cNvPr>
          <p:cNvSpPr txBox="1">
            <a:spLocks/>
          </p:cNvSpPr>
          <p:nvPr/>
        </p:nvSpPr>
        <p:spPr>
          <a:xfrm>
            <a:off x="4983207" y="3925398"/>
            <a:ext cx="3816425" cy="662814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ln>
                  <a:noFill/>
                </a:ln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91706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5593C3"/>
              </a:buClr>
              <a:buNone/>
              <a:defRPr sz="2000">
                <a:ln>
                  <a:noFill/>
                </a:ln>
                <a:solidFill>
                  <a:schemeClr val="tx1"/>
                </a:solidFill>
                <a:latin typeface="Sora" pitchFamily="2" charset="0"/>
                <a:ea typeface="ＭＳ Ｐゴシック" pitchFamily="34" charset="-128"/>
                <a:cs typeface="Sora" pitchFamily="2" charset="0"/>
              </a:defRPr>
            </a:lvl2pPr>
            <a:lvl3pPr marL="740551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87888A"/>
              </a:buClr>
              <a:buNone/>
              <a:defRPr sz="1200">
                <a:ln>
                  <a:noFill/>
                </a:ln>
                <a:solidFill>
                  <a:schemeClr val="tx1"/>
                </a:solidFill>
                <a:latin typeface="Sora" pitchFamily="2" charset="0"/>
                <a:ea typeface="ＭＳ Ｐゴシック" pitchFamily="34" charset="-128"/>
                <a:cs typeface="Sora" pitchFamily="2" charset="0"/>
              </a:defRPr>
            </a:lvl3pPr>
            <a:lvl4pPr marL="1217980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4pPr>
            <a:lvl5pPr marL="1543012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64292" indent="0" eaLnBrk="0" hangingPunct="0">
              <a:spcBef>
                <a:spcPct val="0"/>
              </a:spcBef>
              <a:spcAft>
                <a:spcPts val="1400"/>
              </a:spcAft>
              <a:buNone/>
            </a:pPr>
            <a:r>
              <a:rPr lang="de-DE" sz="1050" b="1" dirty="0">
                <a:solidFill>
                  <a:srgbClr val="718096"/>
                </a:solidFill>
                <a:latin typeface="+mn-lt"/>
                <a:ea typeface="+mn-ea"/>
                <a:cs typeface="+mn-cs"/>
              </a:rPr>
              <a:t>14 % weniger Energieeinsatz für Prozesswärme seit 2021</a:t>
            </a:r>
          </a:p>
          <a:p>
            <a:pPr marL="64292" indent="0" algn="just">
              <a:spcAft>
                <a:spcPts val="0"/>
              </a:spcAft>
              <a:buFont typeface="Sora Medium" pitchFamily="2" charset="0"/>
              <a:buNone/>
            </a:pPr>
            <a:endParaRPr lang="de-DE" sz="1400" kern="1200" dirty="0">
              <a:latin typeface="+mn-lt"/>
            </a:endParaRPr>
          </a:p>
        </p:txBody>
      </p:sp>
      <p:sp>
        <p:nvSpPr>
          <p:cNvPr id="12" name="Textplatzhalter 1">
            <a:extLst>
              <a:ext uri="{FF2B5EF4-FFF2-40B4-BE49-F238E27FC236}">
                <a16:creationId xmlns:a16="http://schemas.microsoft.com/office/drawing/2014/main" id="{7412F36E-5839-CCE7-2636-6B9F6B10FD6D}"/>
              </a:ext>
            </a:extLst>
          </p:cNvPr>
          <p:cNvSpPr txBox="1">
            <a:spLocks/>
          </p:cNvSpPr>
          <p:nvPr/>
        </p:nvSpPr>
        <p:spPr>
          <a:xfrm>
            <a:off x="107461" y="1014653"/>
            <a:ext cx="4176465" cy="476977"/>
          </a:xfrm>
          <a:prstGeom prst="rect">
            <a:avLst/>
          </a:prstGeom>
        </p:spPr>
        <p:txBody>
          <a:bodyPr/>
          <a:lstStyle>
            <a:lvl1pPr marL="350042" marR="0" indent="-28575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2A96AC"/>
              </a:buClr>
              <a:buSzTx/>
              <a:buFont typeface="Sora Medium" pitchFamily="2" charset="0"/>
              <a:buChar char="»"/>
              <a:tabLst/>
              <a:defRPr lang="de-DE" sz="1600" b="0" smtClean="0">
                <a:ln>
                  <a:noFill/>
                </a:ln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91706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5593C3"/>
              </a:buClr>
              <a:buNone/>
              <a:defRPr sz="2000">
                <a:ln>
                  <a:noFill/>
                </a:ln>
                <a:solidFill>
                  <a:schemeClr val="tx1"/>
                </a:solidFill>
                <a:latin typeface="Sora" pitchFamily="2" charset="0"/>
                <a:ea typeface="ＭＳ Ｐゴシック" pitchFamily="34" charset="-128"/>
                <a:cs typeface="Sora" pitchFamily="2" charset="0"/>
              </a:defRPr>
            </a:lvl2pPr>
            <a:lvl3pPr marL="740551" indent="0" algn="l" rtl="0" eaLnBrk="1" fontAlgn="base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87888A"/>
              </a:buClr>
              <a:buNone/>
              <a:defRPr sz="1200">
                <a:ln>
                  <a:noFill/>
                </a:ln>
                <a:solidFill>
                  <a:schemeClr val="tx1"/>
                </a:solidFill>
                <a:latin typeface="Sora" pitchFamily="2" charset="0"/>
                <a:ea typeface="ＭＳ Ｐゴシック" pitchFamily="34" charset="-128"/>
                <a:cs typeface="Sora" pitchFamily="2" charset="0"/>
              </a:defRPr>
            </a:lvl3pPr>
            <a:lvl4pPr marL="1217980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4pPr>
            <a:lvl5pPr marL="1543012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pitchFamily="34" charset="-128"/>
              </a:defRPr>
            </a:lvl5pPr>
            <a:lvl6pPr marL="1885903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28795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571686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2914577" indent="-171446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64292" indent="0">
              <a:lnSpc>
                <a:spcPct val="100000"/>
              </a:lnSpc>
              <a:buFont typeface="Sora Medium" pitchFamily="2" charset="0"/>
              <a:buNone/>
            </a:pPr>
            <a:r>
              <a:rPr lang="de-DE" sz="1050" b="1" dirty="0">
                <a:solidFill>
                  <a:srgbClr val="718096"/>
                </a:solidFill>
                <a:latin typeface="+mn-lt"/>
                <a:ea typeface="+mn-ea"/>
                <a:cs typeface="+mn-cs"/>
              </a:rPr>
              <a:t>Endenergieverbrauch Industrie: 407 TWh in 2024 </a:t>
            </a:r>
          </a:p>
          <a:p>
            <a:pPr marL="64292" indent="0" algn="just">
              <a:spcAft>
                <a:spcPts val="0"/>
              </a:spcAft>
              <a:buFont typeface="Sora Medium" pitchFamily="2" charset="0"/>
              <a:buNone/>
            </a:pPr>
            <a:endParaRPr lang="de-DE" sz="1400" kern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2005683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4164DC5E-40BA-48BA-D076-493D23CF89B8}"/>
              </a:ext>
            </a:extLst>
          </p:cNvPr>
          <p:cNvSpPr/>
          <p:nvPr/>
        </p:nvSpPr>
        <p:spPr bwMode="auto">
          <a:xfrm>
            <a:off x="5508104" y="1419622"/>
            <a:ext cx="3486488" cy="3024336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21"/>
          </p:nvPr>
        </p:nvSpPr>
        <p:spPr>
          <a:xfrm>
            <a:off x="5610216" y="1522255"/>
            <a:ext cx="3384376" cy="2812970"/>
          </a:xfrm>
        </p:spPr>
        <p:txBody>
          <a:bodyPr/>
          <a:lstStyle/>
          <a:p>
            <a:pPr marL="64292" indent="0">
              <a:buNone/>
            </a:pPr>
            <a:r>
              <a:rPr lang="de-DE" sz="1200" b="1" dirty="0">
                <a:solidFill>
                  <a:srgbClr val="777777"/>
                </a:solidFill>
              </a:rPr>
              <a:t>Eisberg des Produktionsrückgangs</a:t>
            </a:r>
            <a:endParaRPr lang="de-DE" sz="1200" dirty="0">
              <a:solidFill>
                <a:srgbClr val="777777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1200" b="1" dirty="0">
                <a:solidFill>
                  <a:srgbClr val="777777"/>
                </a:solidFill>
              </a:rPr>
              <a:t>Trotz Transformationsdrucks</a:t>
            </a:r>
            <a:r>
              <a:rPr lang="de-DE" sz="1200" dirty="0">
                <a:solidFill>
                  <a:srgbClr val="777777"/>
                </a:solidFill>
              </a:rPr>
              <a:t>: Investitionen gehen im Verarbeitenden Gewerbe seit 2021 kontinuierlich zurück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200" b="1" dirty="0">
                <a:solidFill>
                  <a:srgbClr val="777777"/>
                </a:solidFill>
              </a:rPr>
              <a:t>Hohe Strompreise </a:t>
            </a:r>
            <a:r>
              <a:rPr lang="de-DE" sz="1200" dirty="0">
                <a:solidFill>
                  <a:srgbClr val="777777"/>
                </a:solidFill>
              </a:rPr>
              <a:t>und </a:t>
            </a:r>
            <a:r>
              <a:rPr lang="de-DE" sz="1200" b="1" dirty="0">
                <a:solidFill>
                  <a:srgbClr val="777777"/>
                </a:solidFill>
              </a:rPr>
              <a:t>fehlende Netzanschlüsse </a:t>
            </a:r>
            <a:r>
              <a:rPr lang="de-DE" sz="1200" dirty="0">
                <a:solidFill>
                  <a:srgbClr val="777777"/>
                </a:solidFill>
              </a:rPr>
              <a:t>verhindern Investition in Dekarbonisierung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200" b="1" dirty="0">
                <a:solidFill>
                  <a:srgbClr val="777777"/>
                </a:solidFill>
              </a:rPr>
              <a:t>Ausbleibende Investition </a:t>
            </a:r>
            <a:r>
              <a:rPr lang="de-DE" sz="1200" dirty="0">
                <a:solidFill>
                  <a:srgbClr val="777777"/>
                </a:solidFill>
              </a:rPr>
              <a:t>heute ist der </a:t>
            </a:r>
            <a:r>
              <a:rPr lang="de-DE" sz="1200" b="1" dirty="0">
                <a:solidFill>
                  <a:srgbClr val="777777"/>
                </a:solidFill>
              </a:rPr>
              <a:t>Produktionsrückgang von morgen</a:t>
            </a:r>
          </a:p>
          <a:p>
            <a:pPr>
              <a:buFont typeface="Arial" panose="020B0604020202020204" pitchFamily="34" charset="0"/>
              <a:buChar char="•"/>
            </a:pPr>
            <a:endParaRPr lang="de-DE" sz="12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9"/>
          </p:nvPr>
        </p:nvSpPr>
        <p:spPr>
          <a:xfrm>
            <a:off x="251984" y="0"/>
            <a:ext cx="6480175" cy="843558"/>
          </a:xfrm>
        </p:spPr>
        <p:txBody>
          <a:bodyPr anchor="ctr"/>
          <a:lstStyle/>
          <a:p>
            <a:r>
              <a:rPr lang="de-DE" sz="1800" dirty="0">
                <a:latin typeface="CIDFont+F4"/>
              </a:rPr>
              <a:t>Investitionen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36DD7BC-1778-C9E0-EA47-8B78EE960E28}"/>
              </a:ext>
            </a:extLst>
          </p:cNvPr>
          <p:cNvSpPr txBox="1"/>
          <p:nvPr/>
        </p:nvSpPr>
        <p:spPr>
          <a:xfrm>
            <a:off x="179512" y="4239547"/>
            <a:ext cx="15121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de-DE" sz="800" b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</a:rPr>
              <a:t>Quelle: </a:t>
            </a:r>
            <a:r>
              <a:rPr lang="de-DE" sz="800" b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ifo Institut 2025</a:t>
            </a:r>
            <a:endParaRPr lang="de-DE" sz="800" b="0" dirty="0">
              <a:solidFill>
                <a:schemeClr val="bg2">
                  <a:lumMod val="50000"/>
                </a:schemeClr>
              </a:solidFill>
              <a:latin typeface="+mn-lt"/>
              <a:ea typeface="+mn-ea"/>
            </a:endParaRPr>
          </a:p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676A56D-1E89-8D9C-E4D1-A60103B63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84" y="1384339"/>
            <a:ext cx="5040096" cy="284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04129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48541879-B71E-D6DF-8977-D77B9D07C120}"/>
              </a:ext>
            </a:extLst>
          </p:cNvPr>
          <p:cNvSpPr/>
          <p:nvPr/>
        </p:nvSpPr>
        <p:spPr>
          <a:xfrm>
            <a:off x="3275856" y="1325542"/>
            <a:ext cx="2592712" cy="3262432"/>
          </a:xfrm>
          <a:prstGeom prst="roundRect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15000" dist="8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>
              <a:spcAft>
                <a:spcPts val="400"/>
              </a:spcAft>
            </a:pPr>
            <a:endParaRPr sz="1200" b="0" dirty="0">
              <a:solidFill>
                <a:srgbClr val="2D3748"/>
              </a:solidFill>
            </a:endParaRP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B1E5C76B-C66D-A5BC-4551-33C2B70E10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1984" y="0"/>
            <a:ext cx="6480175" cy="843558"/>
          </a:xfrm>
        </p:spPr>
        <p:txBody>
          <a:bodyPr anchor="ctr"/>
          <a:lstStyle/>
          <a:p>
            <a:r>
              <a:rPr lang="de-DE" sz="1800" dirty="0">
                <a:latin typeface="CIDFont+F4"/>
              </a:rPr>
              <a:t>Aktuelle Situation in den Verteilernetzen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46812F66-A1F4-C4D2-7FBF-5897502736EA}"/>
              </a:ext>
            </a:extLst>
          </p:cNvPr>
          <p:cNvSpPr/>
          <p:nvPr/>
        </p:nvSpPr>
        <p:spPr>
          <a:xfrm>
            <a:off x="323528" y="1325542"/>
            <a:ext cx="2592288" cy="3262432"/>
          </a:xfrm>
          <a:prstGeom prst="roundRect">
            <a:avLst/>
          </a:prstGeom>
          <a:solidFill>
            <a:srgbClr val="FFFFFF"/>
          </a:solidFill>
          <a:ln>
            <a:solidFill>
              <a:srgbClr val="777777"/>
            </a:solidFill>
          </a:ln>
          <a:effectLst>
            <a:outerShdw blurRad="15000" dist="8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/>
          <a:lstStyle/>
          <a:p>
            <a:pPr>
              <a:spcAft>
                <a:spcPts val="400"/>
              </a:spcAft>
            </a:pPr>
            <a:endParaRPr sz="1200" b="0" dirty="0">
              <a:solidFill>
                <a:srgbClr val="2D3748"/>
              </a:solidFill>
            </a:endParaRP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52F31E5C-C16B-CC2E-4E85-F3ECD9C315C1}"/>
              </a:ext>
            </a:extLst>
          </p:cNvPr>
          <p:cNvSpPr/>
          <p:nvPr/>
        </p:nvSpPr>
        <p:spPr bwMode="auto">
          <a:xfrm>
            <a:off x="6228184" y="1325542"/>
            <a:ext cx="2592288" cy="3262432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BAA7CC0-F9AA-3749-70C3-3DACFECDA3D3}"/>
              </a:ext>
            </a:extLst>
          </p:cNvPr>
          <p:cNvSpPr txBox="1"/>
          <p:nvPr/>
        </p:nvSpPr>
        <p:spPr>
          <a:xfrm>
            <a:off x="6300490" y="1475561"/>
            <a:ext cx="2520280" cy="1672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de-DE" sz="1400" dirty="0">
                <a:solidFill>
                  <a:srgbClr val="718096"/>
                </a:solidFill>
                <a:latin typeface="+mn-lt"/>
                <a:ea typeface="+mn-ea"/>
              </a:rPr>
              <a:t>Integration der LV 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Integration zusätzlicher Stromnachfrage ist nicht nur klimapolitisch, sondern auch systemökonomisch von zentraler Bedeutung</a:t>
            </a:r>
          </a:p>
          <a:p>
            <a:pPr>
              <a:spcAft>
                <a:spcPts val="600"/>
              </a:spcAft>
              <a:defRPr sz="1200"/>
            </a:pPr>
            <a:endParaRPr lang="de-DE" sz="1200" b="0" dirty="0">
              <a:solidFill>
                <a:srgbClr val="2D3748"/>
              </a:solidFill>
              <a:latin typeface="+mn-lt"/>
              <a:ea typeface="+mn-ea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B2112F5-72DE-E11E-71B6-E4A4A1573E8A}"/>
              </a:ext>
            </a:extLst>
          </p:cNvPr>
          <p:cNvSpPr txBox="1"/>
          <p:nvPr/>
        </p:nvSpPr>
        <p:spPr>
          <a:xfrm>
            <a:off x="448196" y="1563638"/>
            <a:ext cx="2592288" cy="1856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de-DE" sz="1400" dirty="0">
                <a:solidFill>
                  <a:srgbClr val="718096"/>
                </a:solidFill>
                <a:latin typeface="+mn-lt"/>
                <a:ea typeface="+mn-ea"/>
              </a:rPr>
              <a:t>Ausgangslage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Elektrifizierung ist mit deutlich steigenden Strom- und Netzanschlussbedarf verbunden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Transformation in allen Sektoren wird erhebliche zusätzliche Anforderungen an die Stromnetze stellen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538D845-8DF6-2AFF-D270-09D3289BAF91}"/>
              </a:ext>
            </a:extLst>
          </p:cNvPr>
          <p:cNvSpPr txBox="1"/>
          <p:nvPr/>
        </p:nvSpPr>
        <p:spPr>
          <a:xfrm>
            <a:off x="3348586" y="1531307"/>
            <a:ext cx="2592288" cy="327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400"/>
              </a:spcAft>
            </a:pPr>
            <a:r>
              <a:rPr lang="de-DE" sz="1400" dirty="0">
                <a:solidFill>
                  <a:srgbClr val="718096"/>
                </a:solidFill>
                <a:latin typeface="+mn-lt"/>
                <a:ea typeface="+mn-ea"/>
              </a:rPr>
              <a:t>Netzsituation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Zentrale Herausforderungen liegen dabei nicht allein in den Übertragungsnetzen, sondern auch in den Verteilnetzen der </a:t>
            </a:r>
            <a:r>
              <a:rPr lang="de-DE" sz="1200" dirty="0">
                <a:solidFill>
                  <a:srgbClr val="777777"/>
                </a:solidFill>
                <a:latin typeface="+mn-lt"/>
                <a:ea typeface="+mn-ea"/>
              </a:rPr>
              <a:t>Mittelspannung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Bereits heute stoßen zahlreiche Netzgebiete an ihre Kapazitätsgrenzen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Unternehmen berichten zunehmend von langen Wartezeiten bei Anschlussbegehren / Anträgen auf Leistungserhöhung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endParaRPr lang="de-DE" sz="1200" b="0" dirty="0">
              <a:solidFill>
                <a:srgbClr val="2D37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597633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>
            <a:extLst>
              <a:ext uri="{FF2B5EF4-FFF2-40B4-BE49-F238E27FC236}">
                <a16:creationId xmlns:a16="http://schemas.microsoft.com/office/drawing/2014/main" id="{ECB4C810-D331-7F87-A68A-63E71D9541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1984" y="0"/>
            <a:ext cx="6480175" cy="843558"/>
          </a:xfrm>
        </p:spPr>
        <p:txBody>
          <a:bodyPr anchor="ctr"/>
          <a:lstStyle/>
          <a:p>
            <a:r>
              <a:rPr lang="de-DE" sz="1800" dirty="0" err="1">
                <a:latin typeface="CIDFont+F4"/>
              </a:rPr>
              <a:t>priorisierung</a:t>
            </a:r>
            <a:r>
              <a:rPr lang="de-DE" sz="1800" dirty="0">
                <a:latin typeface="CIDFont+F4"/>
              </a:rPr>
              <a:t> von </a:t>
            </a:r>
            <a:r>
              <a:rPr lang="de-DE" sz="1800" dirty="0" err="1">
                <a:latin typeface="CIDFont+F4"/>
              </a:rPr>
              <a:t>netzanschlüssen</a:t>
            </a:r>
            <a:endParaRPr lang="de-DE" sz="1800" dirty="0">
              <a:latin typeface="CIDFont+F4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8FAB902D-9444-EABC-ACFF-2A56571B0F90}"/>
              </a:ext>
            </a:extLst>
          </p:cNvPr>
          <p:cNvSpPr/>
          <p:nvPr/>
        </p:nvSpPr>
        <p:spPr bwMode="auto">
          <a:xfrm>
            <a:off x="251520" y="1851670"/>
            <a:ext cx="2736304" cy="27363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116C2DF3-D9B5-49CC-3328-F04C785E4846}"/>
              </a:ext>
            </a:extLst>
          </p:cNvPr>
          <p:cNvSpPr/>
          <p:nvPr/>
        </p:nvSpPr>
        <p:spPr bwMode="auto">
          <a:xfrm>
            <a:off x="3203848" y="1851670"/>
            <a:ext cx="2736304" cy="27363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407B876A-3D1B-4FB6-E166-78F9EBD53EAF}"/>
              </a:ext>
            </a:extLst>
          </p:cNvPr>
          <p:cNvSpPr/>
          <p:nvPr/>
        </p:nvSpPr>
        <p:spPr bwMode="auto">
          <a:xfrm>
            <a:off x="6156176" y="1851670"/>
            <a:ext cx="2736304" cy="27363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B80BED9-C381-0DF0-3C55-BC24FF7AC1C9}"/>
              </a:ext>
            </a:extLst>
          </p:cNvPr>
          <p:cNvSpPr txBox="1"/>
          <p:nvPr/>
        </p:nvSpPr>
        <p:spPr>
          <a:xfrm>
            <a:off x="323528" y="1059582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i="0" dirty="0">
                <a:solidFill>
                  <a:srgbClr val="777777"/>
                </a:solidFill>
                <a:effectLst/>
                <a:latin typeface="+mn-lt"/>
              </a:rPr>
              <a:t>Ohne Stromnetzanschlüsse keine industrielle Energiewende: </a:t>
            </a:r>
            <a:br>
              <a:rPr lang="de-DE" sz="1600" b="1" i="0" dirty="0">
                <a:solidFill>
                  <a:srgbClr val="777777"/>
                </a:solidFill>
                <a:effectLst/>
                <a:latin typeface="+mn-lt"/>
              </a:rPr>
            </a:br>
            <a:r>
              <a:rPr lang="de-DE" sz="1600" b="1" i="0" dirty="0">
                <a:solidFill>
                  <a:srgbClr val="777777"/>
                </a:solidFill>
                <a:effectLst/>
                <a:latin typeface="+mn-lt"/>
              </a:rPr>
              <a:t>Priorisierung ist im gemeinsamen Interesse</a:t>
            </a:r>
            <a:endParaRPr lang="de-DE" sz="1600" b="0" i="0" dirty="0">
              <a:solidFill>
                <a:srgbClr val="777777"/>
              </a:solidFill>
              <a:effectLst/>
              <a:latin typeface="+mn-lt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47C55BC-D759-2C46-CB20-298CEB2D7B42}"/>
              </a:ext>
            </a:extLst>
          </p:cNvPr>
          <p:cNvSpPr txBox="1"/>
          <p:nvPr/>
        </p:nvSpPr>
        <p:spPr>
          <a:xfrm>
            <a:off x="431540" y="2027044"/>
            <a:ext cx="208823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1600" dirty="0">
                <a:solidFill>
                  <a:srgbClr val="777777"/>
                </a:solidFill>
                <a:latin typeface="+mn-lt"/>
              </a:rPr>
              <a:t>Klimapolitisch</a:t>
            </a:r>
          </a:p>
          <a:p>
            <a:pPr>
              <a:spcBef>
                <a:spcPts val="600"/>
              </a:spcBef>
            </a:pPr>
            <a:endParaRPr lang="de-DE" sz="1400" b="0" dirty="0">
              <a:solidFill>
                <a:srgbClr val="777777"/>
              </a:solidFill>
              <a:latin typeface="+mn-lt"/>
            </a:endParaRP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Ca. 2/3 der Industrieemissionen stammen aus der Prozesswärme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Durch Elektrifizierung können große Teile dieser Emissionen verhindert werden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EDC2FA8-867B-E101-DE3D-93E86950A7FC}"/>
              </a:ext>
            </a:extLst>
          </p:cNvPr>
          <p:cNvSpPr txBox="1"/>
          <p:nvPr/>
        </p:nvSpPr>
        <p:spPr>
          <a:xfrm>
            <a:off x="6300192" y="1995686"/>
            <a:ext cx="2376264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1600" dirty="0">
                <a:solidFill>
                  <a:srgbClr val="777777"/>
                </a:solidFill>
                <a:latin typeface="+mn-lt"/>
              </a:rPr>
              <a:t>Standortsicherung</a:t>
            </a:r>
          </a:p>
          <a:p>
            <a:pPr>
              <a:spcBef>
                <a:spcPts val="600"/>
              </a:spcBef>
            </a:pPr>
            <a:endParaRPr lang="de-DE" sz="1600" dirty="0">
              <a:solidFill>
                <a:srgbClr val="777777"/>
              </a:solidFill>
              <a:latin typeface="+mn-lt"/>
            </a:endParaRP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Unternehmen müssen sich zeitnah dekarbonisieren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Transformationsinvestitionen binden langfristig an den Standort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Ansonsten besteht Abwanderungsgefahr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6D1B179-B048-0495-862E-1F7B9D585905}"/>
              </a:ext>
            </a:extLst>
          </p:cNvPr>
          <p:cNvSpPr txBox="1"/>
          <p:nvPr/>
        </p:nvSpPr>
        <p:spPr>
          <a:xfrm>
            <a:off x="3347864" y="2000910"/>
            <a:ext cx="237626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1600" dirty="0">
                <a:solidFill>
                  <a:srgbClr val="777777"/>
                </a:solidFill>
                <a:latin typeface="+mn-lt"/>
              </a:rPr>
              <a:t>Systemökonomisch</a:t>
            </a:r>
          </a:p>
          <a:p>
            <a:pPr>
              <a:spcBef>
                <a:spcPts val="600"/>
              </a:spcBef>
            </a:pPr>
            <a:endParaRPr lang="de-DE" sz="1600" dirty="0">
              <a:solidFill>
                <a:srgbClr val="777777"/>
              </a:solidFill>
              <a:latin typeface="+mn-lt"/>
            </a:endParaRP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Transformation der Netze wird mehr als 600 Mrd. € kosten</a:t>
            </a:r>
          </a:p>
          <a:p>
            <a:pPr marL="144000" indent="-144000"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Nur eine breite Schulter an Letztverbrauchern kann diese Kosten tragen</a:t>
            </a:r>
          </a:p>
          <a:p>
            <a:pPr marL="144000" indent="-144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endParaRPr lang="de-DE" sz="1200" b="0" dirty="0">
              <a:solidFill>
                <a:srgbClr val="2D3748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0481908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>
            <a:extLst>
              <a:ext uri="{FF2B5EF4-FFF2-40B4-BE49-F238E27FC236}">
                <a16:creationId xmlns:a16="http://schemas.microsoft.com/office/drawing/2014/main" id="{ECB4C810-D331-7F87-A68A-63E71D9541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1984" y="0"/>
            <a:ext cx="6480175" cy="843558"/>
          </a:xfrm>
        </p:spPr>
        <p:txBody>
          <a:bodyPr anchor="ctr"/>
          <a:lstStyle/>
          <a:p>
            <a:r>
              <a:rPr lang="de-DE" sz="1800" dirty="0" err="1">
                <a:latin typeface="CIDFont+F4"/>
              </a:rPr>
              <a:t>Industriepriorisierung</a:t>
            </a:r>
            <a:r>
              <a:rPr lang="de-DE" sz="1800" dirty="0">
                <a:latin typeface="CIDFont+F4"/>
              </a:rPr>
              <a:t> von </a:t>
            </a:r>
            <a:r>
              <a:rPr lang="de-DE" sz="1800" dirty="0" err="1">
                <a:latin typeface="CIDFont+F4"/>
              </a:rPr>
              <a:t>netzanschlüssen</a:t>
            </a:r>
            <a:endParaRPr lang="de-DE" sz="1800" dirty="0">
              <a:latin typeface="CIDFont+F4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8FAB902D-9444-EABC-ACFF-2A56571B0F90}"/>
              </a:ext>
            </a:extLst>
          </p:cNvPr>
          <p:cNvSpPr/>
          <p:nvPr/>
        </p:nvSpPr>
        <p:spPr bwMode="auto">
          <a:xfrm>
            <a:off x="251520" y="1614160"/>
            <a:ext cx="2664296" cy="318983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116C2DF3-D9B5-49CC-3328-F04C785E4846}"/>
              </a:ext>
            </a:extLst>
          </p:cNvPr>
          <p:cNvSpPr/>
          <p:nvPr/>
        </p:nvSpPr>
        <p:spPr bwMode="auto">
          <a:xfrm>
            <a:off x="3147916" y="1614160"/>
            <a:ext cx="2792236" cy="318983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407B876A-3D1B-4FB6-E166-78F9EBD53EAF}"/>
              </a:ext>
            </a:extLst>
          </p:cNvPr>
          <p:cNvSpPr/>
          <p:nvPr/>
        </p:nvSpPr>
        <p:spPr bwMode="auto">
          <a:xfrm>
            <a:off x="6140100" y="1614160"/>
            <a:ext cx="2792236" cy="318983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B80BED9-C381-0DF0-3C55-BC24FF7AC1C9}"/>
              </a:ext>
            </a:extLst>
          </p:cNvPr>
          <p:cNvSpPr txBox="1"/>
          <p:nvPr/>
        </p:nvSpPr>
        <p:spPr>
          <a:xfrm>
            <a:off x="323528" y="1059582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i="0" dirty="0">
                <a:solidFill>
                  <a:srgbClr val="777777"/>
                </a:solidFill>
                <a:effectLst/>
                <a:latin typeface="+mn-lt"/>
              </a:rPr>
              <a:t>Netzpaket Positionierung:</a:t>
            </a:r>
            <a:endParaRPr lang="de-DE" sz="1600" b="0" i="0" dirty="0">
              <a:solidFill>
                <a:srgbClr val="777777"/>
              </a:solidFill>
              <a:effectLst/>
              <a:latin typeface="+mn-lt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47C55BC-D759-2C46-CB20-298CEB2D7B42}"/>
              </a:ext>
            </a:extLst>
          </p:cNvPr>
          <p:cNvSpPr txBox="1"/>
          <p:nvPr/>
        </p:nvSpPr>
        <p:spPr>
          <a:xfrm>
            <a:off x="294453" y="1263164"/>
            <a:ext cx="2664296" cy="287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de-DE" sz="1200" b="0" dirty="0">
              <a:solidFill>
                <a:srgbClr val="2D3748"/>
              </a:solidFill>
              <a:latin typeface="+mn-lt"/>
              <a:ea typeface="+mn-ea"/>
            </a:endParaRPr>
          </a:p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de-DE" sz="1600" dirty="0">
                <a:solidFill>
                  <a:srgbClr val="777777"/>
                </a:solidFill>
                <a:latin typeface="+mn-lt"/>
              </a:rPr>
              <a:t>Priorisierung</a:t>
            </a:r>
          </a:p>
          <a:p>
            <a:pPr marL="144000" lvl="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Klare gesetzliche Vorgaben zur Priorisierung von Netzanschlüssen</a:t>
            </a:r>
          </a:p>
          <a:p>
            <a:pPr marL="144000" lvl="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Priorisierung von Dekarbonisierungsvorhaben</a:t>
            </a:r>
          </a:p>
          <a:p>
            <a:pPr marL="144000" lvl="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Industrielle Dekarbonisierung &amp; Erhalt der inländischen Produktion sollten nicht am Netz scheitern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EDC2FA8-867B-E101-DE3D-93E86950A7FC}"/>
              </a:ext>
            </a:extLst>
          </p:cNvPr>
          <p:cNvSpPr txBox="1"/>
          <p:nvPr/>
        </p:nvSpPr>
        <p:spPr>
          <a:xfrm>
            <a:off x="6220478" y="1614160"/>
            <a:ext cx="2640752" cy="287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de-DE" sz="1600" dirty="0">
                <a:solidFill>
                  <a:srgbClr val="777777"/>
                </a:solidFill>
                <a:latin typeface="+mn-lt"/>
              </a:rPr>
              <a:t>Steuerungsinstrumente</a:t>
            </a:r>
          </a:p>
          <a:p>
            <a:pPr marL="14400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Instrumente aus AgNes-Prozess und Gesetze verfolgen ähnliche Zielsetzungen </a:t>
            </a:r>
          </a:p>
          <a:p>
            <a:pPr marL="14400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Steuerungsinstrumente auf Mindestmaß reduzieren und konsolidieren </a:t>
            </a:r>
          </a:p>
          <a:p>
            <a:pPr marL="14400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Übersichtlichkeit </a:t>
            </a:r>
          </a:p>
          <a:p>
            <a:pPr marL="14400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Gegenläufige Effekte vermeiden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6D1B179-B048-0495-862E-1F7B9D585905}"/>
              </a:ext>
            </a:extLst>
          </p:cNvPr>
          <p:cNvSpPr txBox="1"/>
          <p:nvPr/>
        </p:nvSpPr>
        <p:spPr>
          <a:xfrm>
            <a:off x="3302740" y="1614160"/>
            <a:ext cx="2601199" cy="1885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de-DE" sz="1600" dirty="0">
                <a:solidFill>
                  <a:srgbClr val="777777"/>
                </a:solidFill>
                <a:latin typeface="+mn-lt"/>
              </a:rPr>
              <a:t>Verfahren NB</a:t>
            </a:r>
            <a:endParaRPr lang="de-DE" sz="1200" b="0" dirty="0">
              <a:solidFill>
                <a:srgbClr val="2D3748"/>
              </a:solidFill>
              <a:latin typeface="+mn-lt"/>
              <a:ea typeface="+mn-ea"/>
            </a:endParaRPr>
          </a:p>
          <a:p>
            <a:pPr marL="14400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Rückmeldepflicht NB durch gesetzliche Verpflichtungsfiktion ergänzen </a:t>
            </a:r>
          </a:p>
          <a:p>
            <a:pPr marL="144000" indent="-1440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pPr>
            <a:r>
              <a:rPr lang="de-DE" sz="1200" b="0" dirty="0">
                <a:solidFill>
                  <a:srgbClr val="777777"/>
                </a:solidFill>
                <a:latin typeface="+mn-lt"/>
                <a:ea typeface="+mn-ea"/>
              </a:rPr>
              <a:t>Schnelle und sachgemäße Bearbeitung fördern</a:t>
            </a:r>
          </a:p>
        </p:txBody>
      </p:sp>
    </p:spTree>
    <p:extLst>
      <p:ext uri="{BB962C8B-B14F-4D97-AF65-F5344CB8AC3E}">
        <p14:creationId xmlns:p14="http://schemas.microsoft.com/office/powerpoint/2010/main" val="4197141172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323528" y="987574"/>
            <a:ext cx="4104456" cy="3867342"/>
          </a:xfrm>
        </p:spPr>
        <p:txBody>
          <a:bodyPr/>
          <a:lstStyle/>
          <a:p>
            <a:r>
              <a:rPr lang="de-DE" sz="1200" b="1" dirty="0"/>
              <a:t>Haben Sie Fragen?</a:t>
            </a:r>
          </a:p>
          <a:p>
            <a:endParaRPr lang="de-DE" sz="1200" dirty="0"/>
          </a:p>
          <a:p>
            <a:r>
              <a:rPr lang="de-DE" sz="1200" dirty="0"/>
              <a:t>Rechtsanwältin Eva Schreiner</a:t>
            </a:r>
          </a:p>
          <a:p>
            <a:r>
              <a:rPr lang="de-DE" sz="1200" dirty="0"/>
              <a:t>Leiterin Hauptstadtbüro</a:t>
            </a:r>
          </a:p>
          <a:p>
            <a:r>
              <a:rPr lang="de-DE" sz="1200" dirty="0"/>
              <a:t>VEA - Bundesverband der Energie-Abnehmer e. V.</a:t>
            </a:r>
          </a:p>
          <a:p>
            <a:r>
              <a:rPr lang="de-DE" sz="1200" dirty="0"/>
              <a:t>Friedrichstr. 95 (IHZ), 10117 Berlin</a:t>
            </a:r>
          </a:p>
          <a:p>
            <a:r>
              <a:rPr lang="de-DE" sz="1200" dirty="0"/>
              <a:t> </a:t>
            </a:r>
          </a:p>
          <a:p>
            <a:r>
              <a:rPr lang="de-DE" sz="1200" dirty="0"/>
              <a:t>Telefon:    030/23885854</a:t>
            </a:r>
          </a:p>
          <a:p>
            <a:r>
              <a:rPr lang="de-DE" sz="1200" dirty="0"/>
              <a:t>E-Mail:     </a:t>
            </a:r>
            <a:r>
              <a:rPr lang="de-DE" sz="1200" u="sng" dirty="0"/>
              <a:t>eschreiner@vea.de</a:t>
            </a:r>
            <a:endParaRPr lang="de-DE" sz="12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6634010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1808_VEA_Master">
  <a:themeElements>
    <a:clrScheme name="Benutzerdefiniert 3">
      <a:dk1>
        <a:srgbClr val="004C97"/>
      </a:dk1>
      <a:lt1>
        <a:srgbClr val="FFFFFF"/>
      </a:lt1>
      <a:dk2>
        <a:srgbClr val="758696"/>
      </a:dk2>
      <a:lt2>
        <a:srgbClr val="FFFFFF"/>
      </a:lt2>
      <a:accent1>
        <a:srgbClr val="004C97"/>
      </a:accent1>
      <a:accent2>
        <a:srgbClr val="FFFFFF"/>
      </a:accent2>
      <a:accent3>
        <a:srgbClr val="37ACB1"/>
      </a:accent3>
      <a:accent4>
        <a:srgbClr val="758696"/>
      </a:accent4>
      <a:accent5>
        <a:srgbClr val="EEEEEE"/>
      </a:accent5>
      <a:accent6>
        <a:srgbClr val="004C97"/>
      </a:accent6>
      <a:hlink>
        <a:srgbClr val="FFFFFF"/>
      </a:hlink>
      <a:folHlink>
        <a:srgbClr val="37ACB1"/>
      </a:folHlink>
    </a:clrScheme>
    <a:fontScheme name="Benutzerdefiniert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ues 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ues Layo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ues Layo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ues Layo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ues Layo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ues Layo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es Layo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es Layo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es Layo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es Layo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es Layo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ues Layo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_05_16_Masterpräsentation VEA_mit Vorlage.pptx" id="{802625D5-728F-4692-ACBC-8F09B5A456EC}" vid="{E290997D-91A2-4620-AF96-AD2F7E06C6BD}"/>
    </a:ext>
  </a:ext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enutzerdefiniert 3">
    <a:dk1>
      <a:srgbClr val="004C97"/>
    </a:dk1>
    <a:lt1>
      <a:srgbClr val="FFFFFF"/>
    </a:lt1>
    <a:dk2>
      <a:srgbClr val="758696"/>
    </a:dk2>
    <a:lt2>
      <a:srgbClr val="FFFFFF"/>
    </a:lt2>
    <a:accent1>
      <a:srgbClr val="004C97"/>
    </a:accent1>
    <a:accent2>
      <a:srgbClr val="FFFFFF"/>
    </a:accent2>
    <a:accent3>
      <a:srgbClr val="37ACB1"/>
    </a:accent3>
    <a:accent4>
      <a:srgbClr val="758696"/>
    </a:accent4>
    <a:accent5>
      <a:srgbClr val="EEEEEE"/>
    </a:accent5>
    <a:accent6>
      <a:srgbClr val="004C97"/>
    </a:accent6>
    <a:hlink>
      <a:srgbClr val="FFFFFF"/>
    </a:hlink>
    <a:folHlink>
      <a:srgbClr val="37ACB1"/>
    </a:folHlink>
  </a:clrScheme>
  <a:fontScheme name="Benutzerdefiniert 1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enutzerdefiniert 3">
    <a:dk1>
      <a:srgbClr val="004C97"/>
    </a:dk1>
    <a:lt1>
      <a:srgbClr val="FFFFFF"/>
    </a:lt1>
    <a:dk2>
      <a:srgbClr val="758696"/>
    </a:dk2>
    <a:lt2>
      <a:srgbClr val="FFFFFF"/>
    </a:lt2>
    <a:accent1>
      <a:srgbClr val="004C97"/>
    </a:accent1>
    <a:accent2>
      <a:srgbClr val="FFFFFF"/>
    </a:accent2>
    <a:accent3>
      <a:srgbClr val="37ACB1"/>
    </a:accent3>
    <a:accent4>
      <a:srgbClr val="758696"/>
    </a:accent4>
    <a:accent5>
      <a:srgbClr val="EEEEEE"/>
    </a:accent5>
    <a:accent6>
      <a:srgbClr val="004C97"/>
    </a:accent6>
    <a:hlink>
      <a:srgbClr val="FFFFFF"/>
    </a:hlink>
    <a:folHlink>
      <a:srgbClr val="37ACB1"/>
    </a:folHlink>
  </a:clrScheme>
  <a:fontScheme name="Benutzerdefiniert 1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2022_05_16_Masterpräsentation VEA_mit Vorlage</Template>
  <TotalTime>0</TotalTime>
  <Words>448</Words>
  <Application>Microsoft Office PowerPoint</Application>
  <PresentationFormat>Bildschirmpräsentation (16:9)</PresentationFormat>
  <Paragraphs>96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6" baseType="lpstr">
      <vt:lpstr>Arial</vt:lpstr>
      <vt:lpstr>CIDFont+F4</vt:lpstr>
      <vt:lpstr>Sora</vt:lpstr>
      <vt:lpstr>Sora ExtraBold</vt:lpstr>
      <vt:lpstr>Sora Medium</vt:lpstr>
      <vt:lpstr>Symbol</vt:lpstr>
      <vt:lpstr>Tahoma</vt:lpstr>
      <vt:lpstr>1808_VEA_Master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Eva Schreiner</dc:creator>
  <cp:lastModifiedBy>Eva Schreiner | VEA</cp:lastModifiedBy>
  <cp:revision>145</cp:revision>
  <cp:lastPrinted>2026-09-02T14:50:07Z</cp:lastPrinted>
  <dcterms:created xsi:type="dcterms:W3CDTF">2022-06-13T07:05:30Z</dcterms:created>
  <dcterms:modified xsi:type="dcterms:W3CDTF">2026-09-02T14:51:06Z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apitel">
    <vt:lpwstr>16</vt:lpwstr>
  </property>
  <property fmtid="{D5CDD505-2E9C-101B-9397-08002B2CF9AE}" pid="3" name="Kurzbeschreibung">
    <vt:lpwstr>PowerPoint Vorlage</vt:lpwstr>
  </property>
  <property fmtid="{D5CDD505-2E9C-101B-9397-08002B2CF9AE}" pid="4" name="ContentType">
    <vt:lpwstr>Dokument</vt:lpwstr>
  </property>
</Properties>
</file>