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6" r:id="rId5"/>
    <p:sldId id="257" r:id="rId6"/>
    <p:sldId id="273" r:id="rId7"/>
    <p:sldId id="258" r:id="rId8"/>
    <p:sldId id="262" r:id="rId9"/>
    <p:sldId id="274" r:id="rId10"/>
    <p:sldId id="260" r:id="rId11"/>
    <p:sldId id="272" r:id="rId12"/>
    <p:sldId id="263" r:id="rId13"/>
    <p:sldId id="275" r:id="rId14"/>
    <p:sldId id="266" r:id="rId15"/>
    <p:sldId id="268" r:id="rId16"/>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433"/>
    <a:srgbClr val="5CAFAA"/>
    <a:srgbClr val="FF5F4B"/>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9EECF6-E830-F352-79A0-5A20972D116F}" v="25" dt="2026-04-16T09:31:53.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9" d="100"/>
          <a:sy n="49" d="100"/>
        </p:scale>
        <p:origin x="202" y="7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F5695-5BE5-409C-BCF4-49435BBA99DE}" type="datetimeFigureOut">
              <a:rPr lang="nb-NO" smtClean="0"/>
              <a:t>22.04.2026</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F2C53F-298A-4775-99EA-78112FA9738A}" type="slidenum">
              <a:rPr lang="nb-NO" smtClean="0"/>
              <a:t>‹#›</a:t>
            </a:fld>
            <a:endParaRPr lang="nb-NO"/>
          </a:p>
        </p:txBody>
      </p:sp>
    </p:spTree>
    <p:extLst>
      <p:ext uri="{BB962C8B-B14F-4D97-AF65-F5344CB8AC3E}">
        <p14:creationId xmlns:p14="http://schemas.microsoft.com/office/powerpoint/2010/main" val="3639211798"/>
      </p:ext>
    </p:extLst>
  </p:cSld>
  <p:clrMap bg1="lt1" tx1="dk1" bg2="lt2" tx2="dk2" accent1="accent1" accent2="accent2" accent3="accent3" accent4="accent4" accent5="accent5" accent6="accent6" hlink="hlink" folHlink="folHlink"/>
  <p:notesStyle>
    <a:lvl1pPr marL="0" algn="l" defTabSz="1828891" rtl="0" eaLnBrk="1" latinLnBrk="0" hangingPunct="1">
      <a:defRPr sz="2400" kern="1200">
        <a:solidFill>
          <a:schemeClr val="tx1"/>
        </a:solidFill>
        <a:latin typeface="+mn-lt"/>
        <a:ea typeface="+mn-ea"/>
        <a:cs typeface="+mn-cs"/>
      </a:defRPr>
    </a:lvl1pPr>
    <a:lvl2pPr marL="914446" algn="l" defTabSz="1828891" rtl="0" eaLnBrk="1" latinLnBrk="0" hangingPunct="1">
      <a:defRPr sz="2400" kern="1200">
        <a:solidFill>
          <a:schemeClr val="tx1"/>
        </a:solidFill>
        <a:latin typeface="+mn-lt"/>
        <a:ea typeface="+mn-ea"/>
        <a:cs typeface="+mn-cs"/>
      </a:defRPr>
    </a:lvl2pPr>
    <a:lvl3pPr marL="1828891" algn="l" defTabSz="1828891" rtl="0" eaLnBrk="1" latinLnBrk="0" hangingPunct="1">
      <a:defRPr sz="2400" kern="1200">
        <a:solidFill>
          <a:schemeClr val="tx1"/>
        </a:solidFill>
        <a:latin typeface="+mn-lt"/>
        <a:ea typeface="+mn-ea"/>
        <a:cs typeface="+mn-cs"/>
      </a:defRPr>
    </a:lvl3pPr>
    <a:lvl4pPr marL="2743337" algn="l" defTabSz="1828891" rtl="0" eaLnBrk="1" latinLnBrk="0" hangingPunct="1">
      <a:defRPr sz="2400" kern="1200">
        <a:solidFill>
          <a:schemeClr val="tx1"/>
        </a:solidFill>
        <a:latin typeface="+mn-lt"/>
        <a:ea typeface="+mn-ea"/>
        <a:cs typeface="+mn-cs"/>
      </a:defRPr>
    </a:lvl4pPr>
    <a:lvl5pPr marL="3657783" algn="l" defTabSz="1828891" rtl="0" eaLnBrk="1" latinLnBrk="0" hangingPunct="1">
      <a:defRPr sz="2400" kern="1200">
        <a:solidFill>
          <a:schemeClr val="tx1"/>
        </a:solidFill>
        <a:latin typeface="+mn-lt"/>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4.sv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5.sv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8.sv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37649" y="2424625"/>
            <a:ext cx="10655938" cy="4772432"/>
          </a:xfrm>
        </p:spPr>
        <p:txBody>
          <a:bodyPr anchor="b">
            <a:normAutofit/>
          </a:bodyPr>
          <a:lstStyle>
            <a:lvl1pPr algn="l">
              <a:lnSpc>
                <a:spcPct val="93000"/>
              </a:lnSpc>
              <a:defRPr sz="9600" spc="-50" baseline="0">
                <a:solidFill>
                  <a:schemeClr val="tx2"/>
                </a:solidFill>
              </a:defRPr>
            </a:lvl1pPr>
          </a:lstStyle>
          <a:p>
            <a:r>
              <a:rPr lang="nb-NO" noProof="0" dirty="0"/>
              <a:t>Dette er en tittel på én til to linjer</a:t>
            </a:r>
          </a:p>
        </p:txBody>
      </p:sp>
      <p:sp>
        <p:nvSpPr>
          <p:cNvPr id="3" name="Subtitle 2"/>
          <p:cNvSpPr>
            <a:spLocks noGrp="1"/>
          </p:cNvSpPr>
          <p:nvPr>
            <p:ph type="subTitle" idx="1" hasCustomPrompt="1"/>
          </p:nvPr>
        </p:nvSpPr>
        <p:spPr>
          <a:xfrm>
            <a:off x="1537649" y="7783197"/>
            <a:ext cx="10655939" cy="2853937"/>
          </a:xfrm>
        </p:spPr>
        <p:txBody>
          <a:bodyPr/>
          <a:lstStyle>
            <a:lvl1pPr marL="0" indent="0" algn="l">
              <a:buNone/>
              <a:defRPr sz="4800" spc="-30" baseline="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b-NO" noProof="0" dirty="0"/>
              <a:t>Dette er en underoverskrift</a:t>
            </a:r>
          </a:p>
        </p:txBody>
      </p:sp>
      <p:sp>
        <p:nvSpPr>
          <p:cNvPr id="11" name="Text Placeholder 10">
            <a:extLst>
              <a:ext uri="{FF2B5EF4-FFF2-40B4-BE49-F238E27FC236}">
                <a16:creationId xmlns:a16="http://schemas.microsoft.com/office/drawing/2014/main" id="{0EE87E9B-FF40-7C99-9FF4-BB0D8A0DAD5B}"/>
              </a:ext>
            </a:extLst>
          </p:cNvPr>
          <p:cNvSpPr>
            <a:spLocks noGrp="1"/>
          </p:cNvSpPr>
          <p:nvPr>
            <p:ph type="body" sz="quarter" idx="11" hasCustomPrompt="1"/>
          </p:nvPr>
        </p:nvSpPr>
        <p:spPr>
          <a:xfrm>
            <a:off x="1537650" y="11291375"/>
            <a:ext cx="10655937" cy="605985"/>
          </a:xfrm>
        </p:spPr>
        <p:txBody>
          <a:bodyPr anchor="b">
            <a:normAutofit/>
          </a:bodyPr>
          <a:lstStyle>
            <a:lvl1pPr>
              <a:defRPr sz="2400" spc="-20" baseline="0"/>
            </a:lvl1pPr>
          </a:lstStyle>
          <a:p>
            <a:pPr lvl="0"/>
            <a:r>
              <a:rPr lang="nb-NO" noProof="0" dirty="0"/>
              <a:t>Av Ola Nordman</a:t>
            </a:r>
          </a:p>
        </p:txBody>
      </p:sp>
      <p:pic>
        <p:nvPicPr>
          <p:cNvPr id="15" name="Graphic 14">
            <a:extLst>
              <a:ext uri="{FF2B5EF4-FFF2-40B4-BE49-F238E27FC236}">
                <a16:creationId xmlns:a16="http://schemas.microsoft.com/office/drawing/2014/main" id="{106C8E22-B6BC-6690-7171-AEA56407E50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7932881" y="0"/>
            <a:ext cx="6454294" cy="6085840"/>
          </a:xfrm>
          <a:prstGeom prst="rect">
            <a:avLst/>
          </a:prstGeom>
        </p:spPr>
      </p:pic>
      <p:sp>
        <p:nvSpPr>
          <p:cNvPr id="7" name="Date Placeholder 6">
            <a:extLst>
              <a:ext uri="{FF2B5EF4-FFF2-40B4-BE49-F238E27FC236}">
                <a16:creationId xmlns:a16="http://schemas.microsoft.com/office/drawing/2014/main" id="{6535AEF8-FAAC-5EEE-8D1D-1E9EA78FEDEC}"/>
              </a:ext>
            </a:extLst>
          </p:cNvPr>
          <p:cNvSpPr>
            <a:spLocks noGrp="1"/>
          </p:cNvSpPr>
          <p:nvPr>
            <p:ph type="dt" sz="half" idx="10"/>
          </p:nvPr>
        </p:nvSpPr>
        <p:spPr/>
        <p:txBody>
          <a:bodyPr/>
          <a:lstStyle/>
          <a:p>
            <a:fld id="{E63B8853-FFC3-4A05-AC0E-24EE46ED9259}" type="datetime4">
              <a:rPr lang="nb-NO" smtClean="0"/>
              <a:t>22. april 2026</a:t>
            </a:fld>
            <a:endParaRPr lang="nb-NO" dirty="0"/>
          </a:p>
        </p:txBody>
      </p:sp>
      <p:sp>
        <p:nvSpPr>
          <p:cNvPr id="5" name="Content Placeholder 4">
            <a:extLst>
              <a:ext uri="{FF2B5EF4-FFF2-40B4-BE49-F238E27FC236}">
                <a16:creationId xmlns:a16="http://schemas.microsoft.com/office/drawing/2014/main" id="{0E8E64E3-3E77-8935-1DFA-5121186E7E39}"/>
              </a:ext>
            </a:extLst>
          </p:cNvPr>
          <p:cNvSpPr>
            <a:spLocks noGrp="1"/>
          </p:cNvSpPr>
          <p:nvPr>
            <p:ph sz="quarter" idx="13" hasCustomPrompt="1"/>
          </p:nvPr>
        </p:nvSpPr>
        <p:spPr>
          <a:xfrm>
            <a:off x="13470645" y="2424624"/>
            <a:ext cx="7205472" cy="9473184"/>
          </a:xfrm>
          <a:solidFill>
            <a:srgbClr val="E7E7E7"/>
          </a:solidFill>
        </p:spPr>
        <p:txBody>
          <a:bodyPr/>
          <a:lstStyle>
            <a:lvl1pPr>
              <a:defRPr/>
            </a:lvl1pPr>
          </a:lstStyle>
          <a:p>
            <a:pPr lvl="0"/>
            <a:r>
              <a:rPr lang="en-US" dirty="0"/>
              <a:t> </a:t>
            </a:r>
            <a:endParaRPr lang="nb-NO" dirty="0"/>
          </a:p>
        </p:txBody>
      </p:sp>
    </p:spTree>
    <p:extLst>
      <p:ext uri="{BB962C8B-B14F-4D97-AF65-F5344CB8AC3E}">
        <p14:creationId xmlns:p14="http://schemas.microsoft.com/office/powerpoint/2010/main" val="2503695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 Heading | Important Point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9A1E-2B89-FB4E-C22C-90E5B03B982F}"/>
              </a:ext>
            </a:extLst>
          </p:cNvPr>
          <p:cNvSpPr>
            <a:spLocks noGrp="1"/>
          </p:cNvSpPr>
          <p:nvPr>
            <p:ph type="title" hasCustomPrompt="1"/>
          </p:nvPr>
        </p:nvSpPr>
        <p:spPr>
          <a:xfrm>
            <a:off x="4768085" y="3450789"/>
            <a:ext cx="14851004" cy="3657600"/>
          </a:xfrm>
        </p:spPr>
        <p:txBody>
          <a:bodyPr anchor="b">
            <a:normAutofit/>
          </a:bodyPr>
          <a:lstStyle>
            <a:lvl1pPr algn="ctr">
              <a:defRPr sz="9600">
                <a:solidFill>
                  <a:schemeClr val="tx2"/>
                </a:solidFill>
              </a:defRPr>
            </a:lvl1pPr>
          </a:lstStyle>
          <a:p>
            <a:r>
              <a:rPr lang="nb-NO" noProof="0" dirty="0"/>
              <a:t>Dette er et viktig poeng eller sitat</a:t>
            </a:r>
          </a:p>
        </p:txBody>
      </p:sp>
      <p:sp>
        <p:nvSpPr>
          <p:cNvPr id="14" name="Subtitle 2">
            <a:extLst>
              <a:ext uri="{FF2B5EF4-FFF2-40B4-BE49-F238E27FC236}">
                <a16:creationId xmlns:a16="http://schemas.microsoft.com/office/drawing/2014/main" id="{72D7446F-BF10-69DF-37CA-F5102A3064DD}"/>
              </a:ext>
            </a:extLst>
          </p:cNvPr>
          <p:cNvSpPr>
            <a:spLocks noGrp="1"/>
          </p:cNvSpPr>
          <p:nvPr>
            <p:ph type="subTitle" idx="1" hasCustomPrompt="1"/>
          </p:nvPr>
        </p:nvSpPr>
        <p:spPr>
          <a:xfrm>
            <a:off x="4768085" y="7726869"/>
            <a:ext cx="14851004" cy="2743200"/>
          </a:xfrm>
        </p:spPr>
        <p:txBody>
          <a:bodyPr/>
          <a:lstStyle>
            <a:lvl1pPr marL="0" indent="0" algn="ctr">
              <a:buNone/>
              <a:defRPr sz="4800" spc="-30" baseline="0">
                <a:solidFill>
                  <a:schemeClr val="tx2"/>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b-NO" noProof="0" dirty="0"/>
              <a:t>Dette understreker eller krediterer</a:t>
            </a:r>
          </a:p>
        </p:txBody>
      </p:sp>
      <p:pic>
        <p:nvPicPr>
          <p:cNvPr id="16" name="Graphic 15">
            <a:extLst>
              <a:ext uri="{FF2B5EF4-FFF2-40B4-BE49-F238E27FC236}">
                <a16:creationId xmlns:a16="http://schemas.microsoft.com/office/drawing/2014/main" id="{AC388681-1182-F3A1-D6AD-385A43A241C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5971519" y="0"/>
            <a:ext cx="8415656" cy="4328414"/>
          </a:xfrm>
          <a:prstGeom prst="rect">
            <a:avLst/>
          </a:prstGeom>
        </p:spPr>
      </p:pic>
      <p:pic>
        <p:nvPicPr>
          <p:cNvPr id="18" name="Graphic 17">
            <a:extLst>
              <a:ext uri="{FF2B5EF4-FFF2-40B4-BE49-F238E27FC236}">
                <a16:creationId xmlns:a16="http://schemas.microsoft.com/office/drawing/2014/main" id="{7743F831-7C22-EC84-1802-50630BD2748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5212080"/>
            <a:ext cx="6470098" cy="8503920"/>
          </a:xfrm>
          <a:prstGeom prst="rect">
            <a:avLst/>
          </a:prstGeom>
        </p:spPr>
      </p:pic>
      <p:sp>
        <p:nvSpPr>
          <p:cNvPr id="3" name="Date Placeholder 2">
            <a:extLst>
              <a:ext uri="{FF2B5EF4-FFF2-40B4-BE49-F238E27FC236}">
                <a16:creationId xmlns:a16="http://schemas.microsoft.com/office/drawing/2014/main" id="{B5250C38-70A4-BC5A-D87D-01BFA0BF3931}"/>
              </a:ext>
            </a:extLst>
          </p:cNvPr>
          <p:cNvSpPr>
            <a:spLocks noGrp="1"/>
          </p:cNvSpPr>
          <p:nvPr>
            <p:ph type="dt" sz="half" idx="10"/>
          </p:nvPr>
        </p:nvSpPr>
        <p:spPr/>
        <p:txBody>
          <a:bodyPr/>
          <a:lstStyle>
            <a:lvl1pPr>
              <a:defRPr>
                <a:solidFill>
                  <a:schemeClr val="bg2"/>
                </a:solidFill>
              </a:defRPr>
            </a:lvl1pPr>
          </a:lstStyle>
          <a:p>
            <a:fld id="{D40A2043-A7FB-47AF-B536-FDB01B9B2241}" type="datetime4">
              <a:rPr lang="nb-NO" smtClean="0"/>
              <a:pPr/>
              <a:t>22. april 2026</a:t>
            </a:fld>
            <a:endParaRPr lang="nb-NO" dirty="0"/>
          </a:p>
        </p:txBody>
      </p:sp>
    </p:spTree>
    <p:extLst>
      <p:ext uri="{BB962C8B-B14F-4D97-AF65-F5344CB8AC3E}">
        <p14:creationId xmlns:p14="http://schemas.microsoft.com/office/powerpoint/2010/main" val="90926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s Gallery 1">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0C55950-6F2D-DE67-F182-D8671E6E6009}"/>
              </a:ext>
            </a:extLst>
          </p:cNvPr>
          <p:cNvSpPr>
            <a:spLocks noGrp="1"/>
          </p:cNvSpPr>
          <p:nvPr>
            <p:ph type="dt" sz="half" idx="10"/>
          </p:nvPr>
        </p:nvSpPr>
        <p:spPr/>
        <p:txBody>
          <a:bodyPr/>
          <a:lstStyle/>
          <a:p>
            <a:fld id="{D40A2043-A7FB-47AF-B536-FDB01B9B2241}" type="datetime4">
              <a:rPr lang="nb-NO" smtClean="0"/>
              <a:t>22. april 2026</a:t>
            </a:fld>
            <a:endParaRPr lang="nb-NO" dirty="0"/>
          </a:p>
        </p:txBody>
      </p:sp>
      <p:sp>
        <p:nvSpPr>
          <p:cNvPr id="7" name="Picture Placeholder 6">
            <a:extLst>
              <a:ext uri="{FF2B5EF4-FFF2-40B4-BE49-F238E27FC236}">
                <a16:creationId xmlns:a16="http://schemas.microsoft.com/office/drawing/2014/main" id="{0C40BB67-6342-E308-722D-40814318AD18}"/>
              </a:ext>
            </a:extLst>
          </p:cNvPr>
          <p:cNvSpPr>
            <a:spLocks noGrp="1"/>
          </p:cNvSpPr>
          <p:nvPr>
            <p:ph type="pic" sz="quarter" idx="11" hasCustomPrompt="1"/>
          </p:nvPr>
        </p:nvSpPr>
        <p:spPr>
          <a:xfrm>
            <a:off x="1519239" y="2743567"/>
            <a:ext cx="10472134" cy="8726944"/>
          </a:xfrm>
          <a:solidFill>
            <a:srgbClr val="E7E7E7"/>
          </a:solidFill>
        </p:spPr>
        <p:txBody>
          <a:bodyPr/>
          <a:lstStyle>
            <a:lvl1pPr>
              <a:defRPr/>
            </a:lvl1pPr>
          </a:lstStyle>
          <a:p>
            <a:r>
              <a:rPr lang="nb-NO" dirty="0"/>
              <a:t> </a:t>
            </a:r>
          </a:p>
        </p:txBody>
      </p:sp>
      <p:sp>
        <p:nvSpPr>
          <p:cNvPr id="9" name="Picture Placeholder 6">
            <a:extLst>
              <a:ext uri="{FF2B5EF4-FFF2-40B4-BE49-F238E27FC236}">
                <a16:creationId xmlns:a16="http://schemas.microsoft.com/office/drawing/2014/main" id="{8A5C704E-C65E-1F96-26F0-F7224DECD67B}"/>
              </a:ext>
            </a:extLst>
          </p:cNvPr>
          <p:cNvSpPr>
            <a:spLocks noGrp="1"/>
          </p:cNvSpPr>
          <p:nvPr>
            <p:ph type="pic" sz="quarter" idx="13" hasCustomPrompt="1"/>
          </p:nvPr>
        </p:nvSpPr>
        <p:spPr>
          <a:xfrm>
            <a:off x="17800320" y="2743567"/>
            <a:ext cx="5067616" cy="8726944"/>
          </a:xfrm>
          <a:solidFill>
            <a:srgbClr val="E7E7E7"/>
          </a:solidFill>
        </p:spPr>
        <p:txBody>
          <a:bodyPr/>
          <a:lstStyle>
            <a:lvl1pPr>
              <a:defRPr/>
            </a:lvl1pPr>
          </a:lstStyle>
          <a:p>
            <a:r>
              <a:rPr lang="nb-NO" dirty="0"/>
              <a:t> </a:t>
            </a:r>
          </a:p>
        </p:txBody>
      </p:sp>
      <p:sp>
        <p:nvSpPr>
          <p:cNvPr id="10" name="Picture Placeholder 6">
            <a:extLst>
              <a:ext uri="{FF2B5EF4-FFF2-40B4-BE49-F238E27FC236}">
                <a16:creationId xmlns:a16="http://schemas.microsoft.com/office/drawing/2014/main" id="{6676FB31-2E0A-8C42-B937-C717B75DAF71}"/>
              </a:ext>
            </a:extLst>
          </p:cNvPr>
          <p:cNvSpPr>
            <a:spLocks noGrp="1"/>
          </p:cNvSpPr>
          <p:nvPr>
            <p:ph type="pic" sz="quarter" idx="14" hasCustomPrompt="1"/>
          </p:nvPr>
        </p:nvSpPr>
        <p:spPr>
          <a:xfrm>
            <a:off x="12395803" y="2743566"/>
            <a:ext cx="5067616" cy="4160520"/>
          </a:xfrm>
          <a:solidFill>
            <a:srgbClr val="E7E7E7"/>
          </a:solidFill>
        </p:spPr>
        <p:txBody>
          <a:bodyPr/>
          <a:lstStyle>
            <a:lvl1pPr>
              <a:defRPr/>
            </a:lvl1pPr>
          </a:lstStyle>
          <a:p>
            <a:r>
              <a:rPr lang="nb-NO" dirty="0"/>
              <a:t> </a:t>
            </a:r>
          </a:p>
        </p:txBody>
      </p:sp>
      <p:sp>
        <p:nvSpPr>
          <p:cNvPr id="11" name="Picture Placeholder 6">
            <a:extLst>
              <a:ext uri="{FF2B5EF4-FFF2-40B4-BE49-F238E27FC236}">
                <a16:creationId xmlns:a16="http://schemas.microsoft.com/office/drawing/2014/main" id="{5EB56AB5-749C-C142-AFA6-7C7BFF5E8A4B}"/>
              </a:ext>
            </a:extLst>
          </p:cNvPr>
          <p:cNvSpPr>
            <a:spLocks noGrp="1"/>
          </p:cNvSpPr>
          <p:nvPr>
            <p:ph type="pic" sz="quarter" idx="15" hasCustomPrompt="1"/>
          </p:nvPr>
        </p:nvSpPr>
        <p:spPr>
          <a:xfrm>
            <a:off x="12395803" y="7309991"/>
            <a:ext cx="5067616" cy="4160520"/>
          </a:xfrm>
          <a:solidFill>
            <a:srgbClr val="E7E7E7"/>
          </a:solidFill>
        </p:spPr>
        <p:txBody>
          <a:bodyPr/>
          <a:lstStyle>
            <a:lvl1pPr>
              <a:defRPr/>
            </a:lvl1pPr>
          </a:lstStyle>
          <a:p>
            <a:r>
              <a:rPr lang="nb-NO" dirty="0"/>
              <a:t> </a:t>
            </a:r>
          </a:p>
        </p:txBody>
      </p:sp>
    </p:spTree>
    <p:extLst>
      <p:ext uri="{BB962C8B-B14F-4D97-AF65-F5344CB8AC3E}">
        <p14:creationId xmlns:p14="http://schemas.microsoft.com/office/powerpoint/2010/main" val="354224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s Gallery 2">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0C55950-6F2D-DE67-F182-D8671E6E6009}"/>
              </a:ext>
            </a:extLst>
          </p:cNvPr>
          <p:cNvSpPr>
            <a:spLocks noGrp="1"/>
          </p:cNvSpPr>
          <p:nvPr>
            <p:ph type="dt" sz="half" idx="10"/>
          </p:nvPr>
        </p:nvSpPr>
        <p:spPr/>
        <p:txBody>
          <a:bodyPr/>
          <a:lstStyle/>
          <a:p>
            <a:fld id="{D40A2043-A7FB-47AF-B536-FDB01B9B2241}" type="datetime4">
              <a:rPr lang="nb-NO" smtClean="0"/>
              <a:t>22. april 2026</a:t>
            </a:fld>
            <a:endParaRPr lang="nb-NO" dirty="0"/>
          </a:p>
        </p:txBody>
      </p:sp>
      <p:sp>
        <p:nvSpPr>
          <p:cNvPr id="7" name="Picture Placeholder 6">
            <a:extLst>
              <a:ext uri="{FF2B5EF4-FFF2-40B4-BE49-F238E27FC236}">
                <a16:creationId xmlns:a16="http://schemas.microsoft.com/office/drawing/2014/main" id="{0C40BB67-6342-E308-722D-40814318AD18}"/>
              </a:ext>
            </a:extLst>
          </p:cNvPr>
          <p:cNvSpPr>
            <a:spLocks noGrp="1"/>
          </p:cNvSpPr>
          <p:nvPr>
            <p:ph type="pic" sz="quarter" idx="11" hasCustomPrompt="1"/>
          </p:nvPr>
        </p:nvSpPr>
        <p:spPr>
          <a:xfrm>
            <a:off x="1519239" y="2743567"/>
            <a:ext cx="10472134" cy="8726944"/>
          </a:xfrm>
          <a:solidFill>
            <a:srgbClr val="E7E7E7"/>
          </a:solidFill>
        </p:spPr>
        <p:txBody>
          <a:bodyPr/>
          <a:lstStyle>
            <a:lvl1pPr>
              <a:defRPr/>
            </a:lvl1pPr>
          </a:lstStyle>
          <a:p>
            <a:r>
              <a:rPr lang="nb-NO" dirty="0"/>
              <a:t> </a:t>
            </a:r>
          </a:p>
        </p:txBody>
      </p:sp>
      <p:sp>
        <p:nvSpPr>
          <p:cNvPr id="2" name="Picture Placeholder 6">
            <a:extLst>
              <a:ext uri="{FF2B5EF4-FFF2-40B4-BE49-F238E27FC236}">
                <a16:creationId xmlns:a16="http://schemas.microsoft.com/office/drawing/2014/main" id="{852E24A7-CE02-680D-3C69-EC74C635D658}"/>
              </a:ext>
            </a:extLst>
          </p:cNvPr>
          <p:cNvSpPr>
            <a:spLocks noGrp="1"/>
          </p:cNvSpPr>
          <p:nvPr>
            <p:ph type="pic" sz="quarter" idx="12" hasCustomPrompt="1"/>
          </p:nvPr>
        </p:nvSpPr>
        <p:spPr>
          <a:xfrm>
            <a:off x="12395803" y="2743567"/>
            <a:ext cx="10472134" cy="8726944"/>
          </a:xfrm>
          <a:solidFill>
            <a:srgbClr val="E7E7E7"/>
          </a:solidFill>
        </p:spPr>
        <p:txBody>
          <a:bodyPr/>
          <a:lstStyle>
            <a:lvl1pPr>
              <a:defRPr/>
            </a:lvl1pPr>
          </a:lstStyle>
          <a:p>
            <a:r>
              <a:rPr lang="nb-NO" dirty="0"/>
              <a:t> </a:t>
            </a:r>
          </a:p>
        </p:txBody>
      </p:sp>
    </p:spTree>
    <p:extLst>
      <p:ext uri="{BB962C8B-B14F-4D97-AF65-F5344CB8AC3E}">
        <p14:creationId xmlns:p14="http://schemas.microsoft.com/office/powerpoint/2010/main" val="953111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s Gallery 3">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0C55950-6F2D-DE67-F182-D8671E6E6009}"/>
              </a:ext>
            </a:extLst>
          </p:cNvPr>
          <p:cNvSpPr>
            <a:spLocks noGrp="1"/>
          </p:cNvSpPr>
          <p:nvPr>
            <p:ph type="dt" sz="half" idx="10"/>
          </p:nvPr>
        </p:nvSpPr>
        <p:spPr/>
        <p:txBody>
          <a:bodyPr/>
          <a:lstStyle/>
          <a:p>
            <a:fld id="{D40A2043-A7FB-47AF-B536-FDB01B9B2241}" type="datetime4">
              <a:rPr lang="nb-NO" smtClean="0"/>
              <a:t>22. april 2026</a:t>
            </a:fld>
            <a:endParaRPr lang="nb-NO" dirty="0"/>
          </a:p>
        </p:txBody>
      </p:sp>
      <p:sp>
        <p:nvSpPr>
          <p:cNvPr id="7" name="Picture Placeholder 6">
            <a:extLst>
              <a:ext uri="{FF2B5EF4-FFF2-40B4-BE49-F238E27FC236}">
                <a16:creationId xmlns:a16="http://schemas.microsoft.com/office/drawing/2014/main" id="{0C40BB67-6342-E308-722D-40814318AD18}"/>
              </a:ext>
            </a:extLst>
          </p:cNvPr>
          <p:cNvSpPr>
            <a:spLocks noGrp="1"/>
          </p:cNvSpPr>
          <p:nvPr>
            <p:ph type="pic" sz="quarter" idx="11" hasCustomPrompt="1"/>
          </p:nvPr>
        </p:nvSpPr>
        <p:spPr>
          <a:xfrm>
            <a:off x="1519239" y="2743567"/>
            <a:ext cx="21349312" cy="8726944"/>
          </a:xfrm>
          <a:solidFill>
            <a:srgbClr val="E7E7E7"/>
          </a:solidFill>
        </p:spPr>
        <p:txBody>
          <a:bodyPr/>
          <a:lstStyle>
            <a:lvl1pPr>
              <a:defRPr/>
            </a:lvl1pPr>
          </a:lstStyle>
          <a:p>
            <a:r>
              <a:rPr lang="nb-NO" dirty="0"/>
              <a:t> </a:t>
            </a:r>
          </a:p>
        </p:txBody>
      </p:sp>
    </p:spTree>
    <p:extLst>
      <p:ext uri="{BB962C8B-B14F-4D97-AF65-F5344CB8AC3E}">
        <p14:creationId xmlns:p14="http://schemas.microsoft.com/office/powerpoint/2010/main" val="1787616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33AEB2C-4749-CFA0-4B2D-C0CD86BC8D9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5803879" y="0"/>
            <a:ext cx="8583296" cy="4272574"/>
          </a:xfrm>
          <a:prstGeom prst="rect">
            <a:avLst/>
          </a:prstGeom>
        </p:spPr>
      </p:pic>
      <p:sp>
        <p:nvSpPr>
          <p:cNvPr id="3" name="Date Placeholder 2">
            <a:extLst>
              <a:ext uri="{FF2B5EF4-FFF2-40B4-BE49-F238E27FC236}">
                <a16:creationId xmlns:a16="http://schemas.microsoft.com/office/drawing/2014/main" id="{90C55950-6F2D-DE67-F182-D8671E6E6009}"/>
              </a:ext>
            </a:extLst>
          </p:cNvPr>
          <p:cNvSpPr>
            <a:spLocks noGrp="1"/>
          </p:cNvSpPr>
          <p:nvPr>
            <p:ph type="dt" sz="half" idx="10"/>
          </p:nvPr>
        </p:nvSpPr>
        <p:spPr/>
        <p:txBody>
          <a:bodyPr/>
          <a:lstStyle>
            <a:lvl1pPr>
              <a:defRPr>
                <a:solidFill>
                  <a:schemeClr val="bg2"/>
                </a:solidFill>
              </a:defRPr>
            </a:lvl1pPr>
          </a:lstStyle>
          <a:p>
            <a:fld id="{D40A2043-A7FB-47AF-B536-FDB01B9B2241}" type="datetime4">
              <a:rPr lang="nb-NO" smtClean="0"/>
              <a:pPr/>
              <a:t>22. april 2026</a:t>
            </a:fld>
            <a:endParaRPr lang="nb-NO" dirty="0"/>
          </a:p>
        </p:txBody>
      </p:sp>
      <p:sp>
        <p:nvSpPr>
          <p:cNvPr id="2" name="Title 1">
            <a:extLst>
              <a:ext uri="{FF2B5EF4-FFF2-40B4-BE49-F238E27FC236}">
                <a16:creationId xmlns:a16="http://schemas.microsoft.com/office/drawing/2014/main" id="{61DBE827-3B9D-89A8-6B57-AB3614FB1C09}"/>
              </a:ext>
            </a:extLst>
          </p:cNvPr>
          <p:cNvSpPr>
            <a:spLocks noGrp="1"/>
          </p:cNvSpPr>
          <p:nvPr>
            <p:ph type="title"/>
          </p:nvPr>
        </p:nvSpPr>
        <p:spPr/>
        <p:txBody>
          <a:bodyPr/>
          <a:lstStyle/>
          <a:p>
            <a:r>
              <a:rPr lang="en-US" noProof="0"/>
              <a:t>Click to edit Master title style</a:t>
            </a:r>
            <a:endParaRPr lang="nb-NO" noProof="0" dirty="0"/>
          </a:p>
        </p:txBody>
      </p:sp>
    </p:spTree>
    <p:extLst>
      <p:ext uri="{BB962C8B-B14F-4D97-AF65-F5344CB8AC3E}">
        <p14:creationId xmlns:p14="http://schemas.microsoft.com/office/powerpoint/2010/main" val="1312748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0C55950-6F2D-DE67-F182-D8671E6E6009}"/>
              </a:ext>
            </a:extLst>
          </p:cNvPr>
          <p:cNvSpPr>
            <a:spLocks noGrp="1"/>
          </p:cNvSpPr>
          <p:nvPr>
            <p:ph type="dt" sz="half" idx="10"/>
          </p:nvPr>
        </p:nvSpPr>
        <p:spPr/>
        <p:txBody>
          <a:bodyPr/>
          <a:lstStyle/>
          <a:p>
            <a:fld id="{D40A2043-A7FB-47AF-B536-FDB01B9B2241}" type="datetime4">
              <a:rPr lang="nb-NO" smtClean="0"/>
              <a:t>22. april 2026</a:t>
            </a:fld>
            <a:endParaRPr lang="nb-NO" dirty="0"/>
          </a:p>
        </p:txBody>
      </p:sp>
    </p:spTree>
    <p:extLst>
      <p:ext uri="{BB962C8B-B14F-4D97-AF65-F5344CB8AC3E}">
        <p14:creationId xmlns:p14="http://schemas.microsoft.com/office/powerpoint/2010/main" val="2850257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utro">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18F12A8-CF8D-3F28-E6A3-6D49F53A6055}"/>
              </a:ext>
            </a:extLst>
          </p:cNvPr>
          <p:cNvSpPr>
            <a:spLocks noGrp="1"/>
          </p:cNvSpPr>
          <p:nvPr>
            <p:ph type="dt" sz="half" idx="10"/>
          </p:nvPr>
        </p:nvSpPr>
        <p:spPr/>
        <p:txBody>
          <a:bodyPr/>
          <a:lstStyle>
            <a:lvl1pPr>
              <a:defRPr>
                <a:solidFill>
                  <a:schemeClr val="tx2"/>
                </a:solidFill>
              </a:defRPr>
            </a:lvl1pPr>
          </a:lstStyle>
          <a:p>
            <a:fld id="{D40A2043-A7FB-47AF-B536-FDB01B9B2241}" type="datetime4">
              <a:rPr lang="nb-NO" smtClean="0"/>
              <a:pPr/>
              <a:t>22. april 2026</a:t>
            </a:fld>
            <a:endParaRPr lang="nb-NO" dirty="0"/>
          </a:p>
        </p:txBody>
      </p:sp>
      <p:sp>
        <p:nvSpPr>
          <p:cNvPr id="2" name="Title 1">
            <a:extLst>
              <a:ext uri="{FF2B5EF4-FFF2-40B4-BE49-F238E27FC236}">
                <a16:creationId xmlns:a16="http://schemas.microsoft.com/office/drawing/2014/main" id="{BF4C05B9-72F9-C92F-403E-2067F881F525}"/>
              </a:ext>
            </a:extLst>
          </p:cNvPr>
          <p:cNvSpPr>
            <a:spLocks noGrp="1"/>
          </p:cNvSpPr>
          <p:nvPr>
            <p:ph type="title" hasCustomPrompt="1"/>
          </p:nvPr>
        </p:nvSpPr>
        <p:spPr>
          <a:xfrm>
            <a:off x="14396720" y="2183541"/>
            <a:ext cx="8471829" cy="3645877"/>
          </a:xfrm>
        </p:spPr>
        <p:txBody>
          <a:bodyPr anchor="b"/>
          <a:lstStyle>
            <a:lvl1pPr>
              <a:defRPr/>
            </a:lvl1pPr>
          </a:lstStyle>
          <a:p>
            <a:r>
              <a:rPr lang="nb-NO" noProof="0" dirty="0" err="1"/>
              <a:t>Thank</a:t>
            </a:r>
            <a:r>
              <a:rPr lang="nb-NO" noProof="0" dirty="0"/>
              <a:t> </a:t>
            </a:r>
            <a:r>
              <a:rPr lang="nb-NO" noProof="0" dirty="0" err="1"/>
              <a:t>you</a:t>
            </a:r>
            <a:r>
              <a:rPr lang="nb-NO" noProof="0" dirty="0"/>
              <a:t>!</a:t>
            </a:r>
          </a:p>
        </p:txBody>
      </p:sp>
      <p:sp>
        <p:nvSpPr>
          <p:cNvPr id="7" name="Text Placeholder 6">
            <a:extLst>
              <a:ext uri="{FF2B5EF4-FFF2-40B4-BE49-F238E27FC236}">
                <a16:creationId xmlns:a16="http://schemas.microsoft.com/office/drawing/2014/main" id="{9CB3C9C5-4D28-C390-F8D7-300A1078E3A5}"/>
              </a:ext>
            </a:extLst>
          </p:cNvPr>
          <p:cNvSpPr>
            <a:spLocks noGrp="1"/>
          </p:cNvSpPr>
          <p:nvPr>
            <p:ph type="body" sz="quarter" idx="11" hasCustomPrompt="1"/>
          </p:nvPr>
        </p:nvSpPr>
        <p:spPr>
          <a:xfrm>
            <a:off x="14396720" y="6581950"/>
            <a:ext cx="8471829" cy="5953940"/>
          </a:xfrm>
        </p:spPr>
        <p:txBody>
          <a:bodyPr/>
          <a:lstStyle>
            <a:lvl1pPr>
              <a:lnSpc>
                <a:spcPct val="100000"/>
              </a:lnSpc>
              <a:spcAft>
                <a:spcPts val="600"/>
              </a:spcAft>
              <a:defRPr>
                <a:latin typeface="+mj-lt"/>
              </a:defRPr>
            </a:lvl1pPr>
            <a:lvl2pPr marL="0" indent="0">
              <a:lnSpc>
                <a:spcPct val="100000"/>
              </a:lnSpc>
              <a:spcBef>
                <a:spcPts val="0"/>
              </a:spcBef>
              <a:spcAft>
                <a:spcPts val="600"/>
              </a:spcAft>
              <a:buNone/>
              <a:defRPr/>
            </a:lvl2pPr>
          </a:lstStyle>
          <a:p>
            <a:pPr lvl="0"/>
            <a:r>
              <a:rPr lang="nb-NO" noProof="0" dirty="0"/>
              <a:t>Navn </a:t>
            </a:r>
            <a:r>
              <a:rPr lang="nb-NO" noProof="0" dirty="0" err="1"/>
              <a:t>Navnesen</a:t>
            </a:r>
            <a:endParaRPr lang="nb-NO" noProof="0" dirty="0"/>
          </a:p>
          <a:p>
            <a:pPr lvl="1"/>
            <a:r>
              <a:rPr lang="nb-NO" noProof="0" dirty="0"/>
              <a:t>Advisor</a:t>
            </a:r>
          </a:p>
          <a:p>
            <a:pPr lvl="0"/>
            <a:endParaRPr lang="nb-NO" noProof="0" dirty="0"/>
          </a:p>
          <a:p>
            <a:pPr lvl="1"/>
            <a:r>
              <a:rPr lang="nb-NO" noProof="0" dirty="0"/>
              <a:t>+32 (0)487 79 84 19</a:t>
            </a:r>
          </a:p>
        </p:txBody>
      </p:sp>
      <p:pic>
        <p:nvPicPr>
          <p:cNvPr id="9" name="Graphic 8">
            <a:extLst>
              <a:ext uri="{FF2B5EF4-FFF2-40B4-BE49-F238E27FC236}">
                <a16:creationId xmlns:a16="http://schemas.microsoft.com/office/drawing/2014/main" id="{A6292928-07ED-CC83-8706-039F38369DC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348213" y="0"/>
            <a:ext cx="7498080" cy="8335429"/>
          </a:xfrm>
          <a:prstGeom prst="rect">
            <a:avLst/>
          </a:prstGeom>
        </p:spPr>
      </p:pic>
      <p:sp>
        <p:nvSpPr>
          <p:cNvPr id="20" name="Picture Placeholder 19">
            <a:extLst>
              <a:ext uri="{FF2B5EF4-FFF2-40B4-BE49-F238E27FC236}">
                <a16:creationId xmlns:a16="http://schemas.microsoft.com/office/drawing/2014/main" id="{62B3E4BD-D78D-AE67-59A3-7A3980DA95CE}"/>
              </a:ext>
            </a:extLst>
          </p:cNvPr>
          <p:cNvSpPr>
            <a:spLocks noGrp="1"/>
          </p:cNvSpPr>
          <p:nvPr>
            <p:ph type="pic" sz="quarter" idx="12" hasCustomPrompt="1"/>
          </p:nvPr>
        </p:nvSpPr>
        <p:spPr>
          <a:xfrm>
            <a:off x="3057424" y="3181544"/>
            <a:ext cx="8951293" cy="8989486"/>
          </a:xfrm>
          <a:custGeom>
            <a:avLst/>
            <a:gdLst>
              <a:gd name="connsiteX0" fmla="*/ 5879891 w 9000373"/>
              <a:gd name="connsiteY0" fmla="*/ 2166 h 9038775"/>
              <a:gd name="connsiteX1" fmla="*/ 8592229 w 9000373"/>
              <a:gd name="connsiteY1" fmla="*/ 1410266 h 9038775"/>
              <a:gd name="connsiteX2" fmla="*/ 8530648 w 9000373"/>
              <a:gd name="connsiteY2" fmla="*/ 5400491 h 9038775"/>
              <a:gd name="connsiteX3" fmla="*/ 6286381 w 9000373"/>
              <a:gd name="connsiteY3" fmla="*/ 8370907 h 9038775"/>
              <a:gd name="connsiteX4" fmla="*/ 2495752 w 9000373"/>
              <a:gd name="connsiteY4" fmla="*/ 8822629 h 9038775"/>
              <a:gd name="connsiteX5" fmla="*/ 5163 w 9000373"/>
              <a:gd name="connsiteY5" fmla="*/ 6242339 h 9038775"/>
              <a:gd name="connsiteX6" fmla="*/ 2564183 w 9000373"/>
              <a:gd name="connsiteY6" fmla="*/ 3141871 h 9038775"/>
              <a:gd name="connsiteX7" fmla="*/ 5225822 w 9000373"/>
              <a:gd name="connsiteY7" fmla="*/ 130386 h 9038775"/>
              <a:gd name="connsiteX8" fmla="*/ 5879891 w 9000373"/>
              <a:gd name="connsiteY8" fmla="*/ 2166 h 903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00373" h="9038775">
                <a:moveTo>
                  <a:pt x="5879891" y="2166"/>
                </a:moveTo>
                <a:cubicBezTo>
                  <a:pt x="6877167" y="-39411"/>
                  <a:pt x="8041855" y="520509"/>
                  <a:pt x="8592229" y="1410266"/>
                </a:cubicBezTo>
                <a:cubicBezTo>
                  <a:pt x="9262776" y="2505354"/>
                  <a:pt x="9009613" y="4093235"/>
                  <a:pt x="8530648" y="5400491"/>
                </a:cubicBezTo>
                <a:cubicBezTo>
                  <a:pt x="8051683" y="6707746"/>
                  <a:pt x="7340089" y="7727554"/>
                  <a:pt x="6286381" y="8370907"/>
                </a:cubicBezTo>
                <a:cubicBezTo>
                  <a:pt x="5225822" y="9007424"/>
                  <a:pt x="3823159" y="9253827"/>
                  <a:pt x="2495752" y="8822629"/>
                </a:cubicBezTo>
                <a:cubicBezTo>
                  <a:pt x="1161509" y="8384594"/>
                  <a:pt x="-90629" y="7262133"/>
                  <a:pt x="5163" y="6242339"/>
                </a:cubicBezTo>
                <a:cubicBezTo>
                  <a:pt x="107797" y="5229381"/>
                  <a:pt x="1558356" y="4312253"/>
                  <a:pt x="2564183" y="3141871"/>
                </a:cubicBezTo>
                <a:cubicBezTo>
                  <a:pt x="3576834" y="1971503"/>
                  <a:pt x="4137904" y="547888"/>
                  <a:pt x="5225822" y="130386"/>
                </a:cubicBezTo>
                <a:cubicBezTo>
                  <a:pt x="5428525" y="53388"/>
                  <a:pt x="5649750" y="11761"/>
                  <a:pt x="5879891" y="2166"/>
                </a:cubicBezTo>
                <a:close/>
              </a:path>
            </a:pathLst>
          </a:custGeom>
          <a:solidFill>
            <a:srgbClr val="E7E7E7"/>
          </a:solidFill>
        </p:spPr>
        <p:txBody>
          <a:bodyPr wrap="square">
            <a:noAutofit/>
          </a:bodyPr>
          <a:lstStyle>
            <a:lvl1pPr>
              <a:defRPr/>
            </a:lvl1pPr>
          </a:lstStyle>
          <a:p>
            <a:r>
              <a:rPr lang="nb-NO" dirty="0"/>
              <a:t> </a:t>
            </a:r>
          </a:p>
        </p:txBody>
      </p:sp>
      <p:grpSp>
        <p:nvGrpSpPr>
          <p:cNvPr id="21" name="Group 20">
            <a:extLst>
              <a:ext uri="{FF2B5EF4-FFF2-40B4-BE49-F238E27FC236}">
                <a16:creationId xmlns:a16="http://schemas.microsoft.com/office/drawing/2014/main" id="{5FC9453B-A338-37EC-DA63-71F9C6747015}"/>
              </a:ext>
            </a:extLst>
          </p:cNvPr>
          <p:cNvGrpSpPr/>
          <p:nvPr userDrawn="1"/>
        </p:nvGrpSpPr>
        <p:grpSpPr>
          <a:xfrm>
            <a:off x="1518624" y="805546"/>
            <a:ext cx="3072384" cy="988231"/>
            <a:chOff x="1518624" y="805546"/>
            <a:chExt cx="3072384" cy="988231"/>
          </a:xfrm>
        </p:grpSpPr>
        <p:pic>
          <p:nvPicPr>
            <p:cNvPr id="22" name="Graphic 21">
              <a:extLst>
                <a:ext uri="{FF2B5EF4-FFF2-40B4-BE49-F238E27FC236}">
                  <a16:creationId xmlns:a16="http://schemas.microsoft.com/office/drawing/2014/main" id="{81A96CC2-DA53-92D3-17BF-8517DF00C9B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8624" y="805546"/>
              <a:ext cx="3071596" cy="101961"/>
            </a:xfrm>
            <a:prstGeom prst="rect">
              <a:avLst/>
            </a:prstGeom>
          </p:spPr>
        </p:pic>
        <p:pic>
          <p:nvPicPr>
            <p:cNvPr id="23" name="Graphic 22">
              <a:extLst>
                <a:ext uri="{FF2B5EF4-FFF2-40B4-BE49-F238E27FC236}">
                  <a16:creationId xmlns:a16="http://schemas.microsoft.com/office/drawing/2014/main" id="{2A977D44-8F3D-4396-20FC-4D4ABC107EC2}"/>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18624" y="1691789"/>
              <a:ext cx="3072384" cy="101988"/>
            </a:xfrm>
            <a:prstGeom prst="rect">
              <a:avLst/>
            </a:prstGeom>
          </p:spPr>
        </p:pic>
        <p:pic>
          <p:nvPicPr>
            <p:cNvPr id="24" name="Graphic 23">
              <a:extLst>
                <a:ext uri="{FF2B5EF4-FFF2-40B4-BE49-F238E27FC236}">
                  <a16:creationId xmlns:a16="http://schemas.microsoft.com/office/drawing/2014/main" id="{F5FE5170-DF8C-E523-024F-9434828E792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8624" y="995027"/>
              <a:ext cx="3071596" cy="609242"/>
            </a:xfrm>
            <a:prstGeom prst="rect">
              <a:avLst/>
            </a:prstGeom>
          </p:spPr>
        </p:pic>
      </p:grpSp>
    </p:spTree>
    <p:extLst>
      <p:ext uri="{BB962C8B-B14F-4D97-AF65-F5344CB8AC3E}">
        <p14:creationId xmlns:p14="http://schemas.microsoft.com/office/powerpoint/2010/main" val="2698138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ront Page 2">
    <p:bg>
      <p:bgPr>
        <a:solidFill>
          <a:schemeClr val="bg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AB062FA9-A123-9976-4C7A-CF909E4CE2F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4842150" cy="8527774"/>
          </a:xfrm>
          <a:prstGeom prst="rect">
            <a:avLst/>
          </a:prstGeom>
        </p:spPr>
      </p:pic>
      <p:sp>
        <p:nvSpPr>
          <p:cNvPr id="2" name="Title 1">
            <a:extLst>
              <a:ext uri="{FF2B5EF4-FFF2-40B4-BE49-F238E27FC236}">
                <a16:creationId xmlns:a16="http://schemas.microsoft.com/office/drawing/2014/main" id="{EE939A1E-2B89-FB4E-C22C-90E5B03B982F}"/>
              </a:ext>
            </a:extLst>
          </p:cNvPr>
          <p:cNvSpPr>
            <a:spLocks noGrp="1"/>
          </p:cNvSpPr>
          <p:nvPr>
            <p:ph type="title" hasCustomPrompt="1"/>
          </p:nvPr>
        </p:nvSpPr>
        <p:spPr>
          <a:xfrm>
            <a:off x="3963987" y="3333949"/>
            <a:ext cx="16459200" cy="3657600"/>
          </a:xfrm>
        </p:spPr>
        <p:txBody>
          <a:bodyPr anchor="b">
            <a:normAutofit/>
          </a:bodyPr>
          <a:lstStyle>
            <a:lvl1pPr algn="ctr">
              <a:defRPr sz="9600"/>
            </a:lvl1pPr>
          </a:lstStyle>
          <a:p>
            <a:r>
              <a:rPr lang="nb-NO" noProof="0" dirty="0"/>
              <a:t>Dette er en tittel på </a:t>
            </a:r>
            <a:br>
              <a:rPr lang="nb-NO" noProof="0" dirty="0"/>
            </a:br>
            <a:r>
              <a:rPr lang="nb-NO" noProof="0" dirty="0"/>
              <a:t>én til to linjer</a:t>
            </a:r>
          </a:p>
        </p:txBody>
      </p:sp>
      <p:grpSp>
        <p:nvGrpSpPr>
          <p:cNvPr id="4" name="Group 3">
            <a:extLst>
              <a:ext uri="{FF2B5EF4-FFF2-40B4-BE49-F238E27FC236}">
                <a16:creationId xmlns:a16="http://schemas.microsoft.com/office/drawing/2014/main" id="{558A6167-0719-5746-6A39-CBF5D078A7E4}"/>
              </a:ext>
            </a:extLst>
          </p:cNvPr>
          <p:cNvGrpSpPr/>
          <p:nvPr userDrawn="1"/>
        </p:nvGrpSpPr>
        <p:grpSpPr>
          <a:xfrm>
            <a:off x="1518624" y="805546"/>
            <a:ext cx="3072384" cy="988231"/>
            <a:chOff x="1518624" y="805546"/>
            <a:chExt cx="3072384" cy="988231"/>
          </a:xfrm>
        </p:grpSpPr>
        <p:pic>
          <p:nvPicPr>
            <p:cNvPr id="5" name="Graphic 4">
              <a:extLst>
                <a:ext uri="{FF2B5EF4-FFF2-40B4-BE49-F238E27FC236}">
                  <a16:creationId xmlns:a16="http://schemas.microsoft.com/office/drawing/2014/main" id="{79072040-1BBD-41C3-B467-4C6DFF70574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8624" y="805546"/>
              <a:ext cx="3071596" cy="101961"/>
            </a:xfrm>
            <a:prstGeom prst="rect">
              <a:avLst/>
            </a:prstGeom>
          </p:spPr>
        </p:pic>
        <p:pic>
          <p:nvPicPr>
            <p:cNvPr id="6" name="Graphic 5">
              <a:extLst>
                <a:ext uri="{FF2B5EF4-FFF2-40B4-BE49-F238E27FC236}">
                  <a16:creationId xmlns:a16="http://schemas.microsoft.com/office/drawing/2014/main" id="{C5422B0F-3F4D-EA70-79BC-FDFAF3AB7FB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18624" y="1691789"/>
              <a:ext cx="3072384" cy="101988"/>
            </a:xfrm>
            <a:prstGeom prst="rect">
              <a:avLst/>
            </a:prstGeom>
          </p:spPr>
        </p:pic>
        <p:pic>
          <p:nvPicPr>
            <p:cNvPr id="7" name="Graphic 6">
              <a:extLst>
                <a:ext uri="{FF2B5EF4-FFF2-40B4-BE49-F238E27FC236}">
                  <a16:creationId xmlns:a16="http://schemas.microsoft.com/office/drawing/2014/main" id="{A6E651B8-2651-5690-B074-5047A2655909}"/>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8624" y="995027"/>
              <a:ext cx="3071596" cy="609242"/>
            </a:xfrm>
            <a:prstGeom prst="rect">
              <a:avLst/>
            </a:prstGeom>
          </p:spPr>
        </p:pic>
      </p:grpSp>
      <p:sp>
        <p:nvSpPr>
          <p:cNvPr id="14" name="Subtitle 2">
            <a:extLst>
              <a:ext uri="{FF2B5EF4-FFF2-40B4-BE49-F238E27FC236}">
                <a16:creationId xmlns:a16="http://schemas.microsoft.com/office/drawing/2014/main" id="{72D7446F-BF10-69DF-37CA-F5102A3064DD}"/>
              </a:ext>
            </a:extLst>
          </p:cNvPr>
          <p:cNvSpPr>
            <a:spLocks noGrp="1"/>
          </p:cNvSpPr>
          <p:nvPr>
            <p:ph type="subTitle" idx="1" hasCustomPrompt="1"/>
          </p:nvPr>
        </p:nvSpPr>
        <p:spPr>
          <a:xfrm>
            <a:off x="3963987" y="7513509"/>
            <a:ext cx="16459200" cy="2743200"/>
          </a:xfrm>
        </p:spPr>
        <p:txBody>
          <a:bodyPr/>
          <a:lstStyle>
            <a:lvl1pPr marL="0" indent="0" algn="ctr">
              <a:buNone/>
              <a:defRPr sz="4800" spc="-30" baseline="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b-NO" noProof="0" dirty="0"/>
              <a:t>Dette er en underoverskrift</a:t>
            </a:r>
          </a:p>
        </p:txBody>
      </p:sp>
      <p:sp>
        <p:nvSpPr>
          <p:cNvPr id="15" name="Text Placeholder 10">
            <a:extLst>
              <a:ext uri="{FF2B5EF4-FFF2-40B4-BE49-F238E27FC236}">
                <a16:creationId xmlns:a16="http://schemas.microsoft.com/office/drawing/2014/main" id="{8F2C158A-8707-A272-4B89-5416CEBA6AA5}"/>
              </a:ext>
            </a:extLst>
          </p:cNvPr>
          <p:cNvSpPr>
            <a:spLocks noGrp="1"/>
          </p:cNvSpPr>
          <p:nvPr>
            <p:ph type="body" sz="quarter" idx="11" hasCustomPrompt="1"/>
          </p:nvPr>
        </p:nvSpPr>
        <p:spPr>
          <a:xfrm>
            <a:off x="3963987" y="11106616"/>
            <a:ext cx="16459200" cy="548640"/>
          </a:xfrm>
        </p:spPr>
        <p:txBody>
          <a:bodyPr anchor="b">
            <a:normAutofit/>
          </a:bodyPr>
          <a:lstStyle>
            <a:lvl1pPr algn="ctr">
              <a:defRPr sz="2400" spc="-20" baseline="0"/>
            </a:lvl1pPr>
          </a:lstStyle>
          <a:p>
            <a:pPr lvl="0"/>
            <a:r>
              <a:rPr lang="nb-NO" noProof="0" dirty="0"/>
              <a:t>Av Ola Nordman</a:t>
            </a:r>
          </a:p>
        </p:txBody>
      </p:sp>
      <p:sp>
        <p:nvSpPr>
          <p:cNvPr id="3" name="Date Placeholder 2">
            <a:extLst>
              <a:ext uri="{FF2B5EF4-FFF2-40B4-BE49-F238E27FC236}">
                <a16:creationId xmlns:a16="http://schemas.microsoft.com/office/drawing/2014/main" id="{B5250C38-70A4-BC5A-D87D-01BFA0BF3931}"/>
              </a:ext>
            </a:extLst>
          </p:cNvPr>
          <p:cNvSpPr>
            <a:spLocks noGrp="1"/>
          </p:cNvSpPr>
          <p:nvPr>
            <p:ph type="dt" sz="half" idx="10"/>
          </p:nvPr>
        </p:nvSpPr>
        <p:spPr/>
        <p:txBody>
          <a:bodyPr/>
          <a:lstStyle/>
          <a:p>
            <a:fld id="{D40A2043-A7FB-47AF-B536-FDB01B9B2241}" type="datetime4">
              <a:rPr lang="nb-NO" smtClean="0"/>
              <a:t>22. april 2026</a:t>
            </a:fld>
            <a:endParaRPr lang="nb-NO" dirty="0"/>
          </a:p>
        </p:txBody>
      </p:sp>
      <p:sp>
        <p:nvSpPr>
          <p:cNvPr id="26" name="Freeform: Shape 25">
            <a:extLst>
              <a:ext uri="{FF2B5EF4-FFF2-40B4-BE49-F238E27FC236}">
                <a16:creationId xmlns:a16="http://schemas.microsoft.com/office/drawing/2014/main" id="{6B01C485-79D1-23C4-0BAE-CD4C1E70C4E6}"/>
              </a:ext>
            </a:extLst>
          </p:cNvPr>
          <p:cNvSpPr/>
          <p:nvPr userDrawn="1"/>
        </p:nvSpPr>
        <p:spPr>
          <a:xfrm>
            <a:off x="17929534" y="7160513"/>
            <a:ext cx="6457642" cy="6555487"/>
          </a:xfrm>
          <a:custGeom>
            <a:avLst/>
            <a:gdLst>
              <a:gd name="connsiteX0" fmla="*/ 6035560 w 6457642"/>
              <a:gd name="connsiteY0" fmla="*/ 1345 h 6555487"/>
              <a:gd name="connsiteX1" fmla="*/ 6394108 w 6457642"/>
              <a:gd name="connsiteY1" fmla="*/ 36241 h 6555487"/>
              <a:gd name="connsiteX2" fmla="*/ 6457642 w 6457642"/>
              <a:gd name="connsiteY2" fmla="*/ 48413 h 6555487"/>
              <a:gd name="connsiteX3" fmla="*/ 6457642 w 6457642"/>
              <a:gd name="connsiteY3" fmla="*/ 6555487 h 6555487"/>
              <a:gd name="connsiteX4" fmla="*/ 24660 w 6457642"/>
              <a:gd name="connsiteY4" fmla="*/ 6555487 h 6555487"/>
              <a:gd name="connsiteX5" fmla="*/ 2674 w 6457642"/>
              <a:gd name="connsiteY5" fmla="*/ 6399473 h 6555487"/>
              <a:gd name="connsiteX6" fmla="*/ 5136 w 6457642"/>
              <a:gd name="connsiteY6" fmla="*/ 6208299 h 6555487"/>
              <a:gd name="connsiteX7" fmla="*/ 2550202 w 6457642"/>
              <a:gd name="connsiteY7" fmla="*/ 3124738 h 6555487"/>
              <a:gd name="connsiteX8" fmla="*/ 5197326 w 6457642"/>
              <a:gd name="connsiteY8" fmla="*/ 129675 h 6555487"/>
              <a:gd name="connsiteX9" fmla="*/ 5847830 w 6457642"/>
              <a:gd name="connsiteY9" fmla="*/ 2154 h 6555487"/>
              <a:gd name="connsiteX10" fmla="*/ 6035560 w 6457642"/>
              <a:gd name="connsiteY10" fmla="*/ 1345 h 655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57642" h="6555487">
                <a:moveTo>
                  <a:pt x="6035560" y="1345"/>
                </a:moveTo>
                <a:cubicBezTo>
                  <a:pt x="6153874" y="5139"/>
                  <a:pt x="6273808" y="16916"/>
                  <a:pt x="6394108" y="36241"/>
                </a:cubicBezTo>
                <a:lnTo>
                  <a:pt x="6457642" y="48413"/>
                </a:lnTo>
                <a:lnTo>
                  <a:pt x="6457642" y="6555487"/>
                </a:lnTo>
                <a:lnTo>
                  <a:pt x="24660" y="6555487"/>
                </a:lnTo>
                <a:lnTo>
                  <a:pt x="2674" y="6399473"/>
                </a:lnTo>
                <a:cubicBezTo>
                  <a:pt x="-1536" y="6335477"/>
                  <a:pt x="-818" y="6271689"/>
                  <a:pt x="5136" y="6208299"/>
                </a:cubicBezTo>
                <a:cubicBezTo>
                  <a:pt x="107210" y="5200865"/>
                  <a:pt x="1549858" y="4288738"/>
                  <a:pt x="2550202" y="3124738"/>
                </a:cubicBezTo>
                <a:cubicBezTo>
                  <a:pt x="3557330" y="1960752"/>
                  <a:pt x="4115342" y="544900"/>
                  <a:pt x="5197326" y="129675"/>
                </a:cubicBezTo>
                <a:cubicBezTo>
                  <a:pt x="5398924" y="53097"/>
                  <a:pt x="5618942" y="11697"/>
                  <a:pt x="5847830" y="2154"/>
                </a:cubicBezTo>
                <a:cubicBezTo>
                  <a:pt x="5909818" y="-430"/>
                  <a:pt x="5972458" y="-678"/>
                  <a:pt x="6035560" y="1345"/>
                </a:cubicBezTo>
                <a:close/>
              </a:path>
            </a:pathLst>
          </a:custGeom>
          <a:solidFill>
            <a:srgbClr val="E7E7E7"/>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nb-NO">
              <a:solidFill>
                <a:schemeClr val="tx1"/>
              </a:solidFill>
            </a:endParaRPr>
          </a:p>
        </p:txBody>
      </p:sp>
    </p:spTree>
    <p:extLst>
      <p:ext uri="{BB962C8B-B14F-4D97-AF65-F5344CB8AC3E}">
        <p14:creationId xmlns:p14="http://schemas.microsoft.com/office/powerpoint/2010/main" val="296297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and Text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871D-522E-9D6F-413C-668D8B0560AE}"/>
              </a:ext>
            </a:extLst>
          </p:cNvPr>
          <p:cNvSpPr>
            <a:spLocks noGrp="1"/>
          </p:cNvSpPr>
          <p:nvPr>
            <p:ph type="title"/>
          </p:nvPr>
        </p:nvSpPr>
        <p:spPr>
          <a:xfrm>
            <a:off x="1524217" y="4952270"/>
            <a:ext cx="9144000" cy="2743200"/>
          </a:xfrm>
        </p:spPr>
        <p:txBody>
          <a:bodyPr/>
          <a:lstStyle/>
          <a:p>
            <a:r>
              <a:rPr lang="en-US" noProof="0"/>
              <a:t>Click to edit Master title style</a:t>
            </a:r>
            <a:endParaRPr lang="nb-NO" noProof="0" dirty="0"/>
          </a:p>
        </p:txBody>
      </p:sp>
      <p:sp>
        <p:nvSpPr>
          <p:cNvPr id="3" name="Date Placeholder 2">
            <a:extLst>
              <a:ext uri="{FF2B5EF4-FFF2-40B4-BE49-F238E27FC236}">
                <a16:creationId xmlns:a16="http://schemas.microsoft.com/office/drawing/2014/main" id="{86EC9785-2F1C-7863-306E-77F25F201F24}"/>
              </a:ext>
            </a:extLst>
          </p:cNvPr>
          <p:cNvSpPr>
            <a:spLocks noGrp="1"/>
          </p:cNvSpPr>
          <p:nvPr>
            <p:ph type="dt" sz="half" idx="10"/>
          </p:nvPr>
        </p:nvSpPr>
        <p:spPr/>
        <p:txBody>
          <a:bodyPr/>
          <a:lstStyle/>
          <a:p>
            <a:fld id="{D40A2043-A7FB-47AF-B536-FDB01B9B2241}" type="datetime4">
              <a:rPr lang="nb-NO" smtClean="0"/>
              <a:t>22. april 2026</a:t>
            </a:fld>
            <a:endParaRPr lang="nb-NO" dirty="0"/>
          </a:p>
        </p:txBody>
      </p:sp>
      <p:sp>
        <p:nvSpPr>
          <p:cNvPr id="5" name="Content Placeholder 4">
            <a:extLst>
              <a:ext uri="{FF2B5EF4-FFF2-40B4-BE49-F238E27FC236}">
                <a16:creationId xmlns:a16="http://schemas.microsoft.com/office/drawing/2014/main" id="{87308DE0-E32F-031F-BDA1-F448BF96FEA2}"/>
              </a:ext>
            </a:extLst>
          </p:cNvPr>
          <p:cNvSpPr>
            <a:spLocks noGrp="1"/>
          </p:cNvSpPr>
          <p:nvPr>
            <p:ph sz="quarter" idx="12"/>
          </p:nvPr>
        </p:nvSpPr>
        <p:spPr>
          <a:xfrm>
            <a:off x="11478679" y="4952270"/>
            <a:ext cx="11384280" cy="661111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Tree>
    <p:extLst>
      <p:ext uri="{BB962C8B-B14F-4D97-AF65-F5344CB8AC3E}">
        <p14:creationId xmlns:p14="http://schemas.microsoft.com/office/powerpoint/2010/main" val="4123354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Text 2">
    <p:bg>
      <p:bgPr>
        <a:solidFill>
          <a:srgbClr val="E7E7E7"/>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9ED8FE30-4724-F2C7-9A32-073062DE47F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3084336"/>
            <a:ext cx="7213600" cy="9486901"/>
          </a:xfrm>
          <a:prstGeom prst="rect">
            <a:avLst/>
          </a:prstGeom>
        </p:spPr>
      </p:pic>
      <p:pic>
        <p:nvPicPr>
          <p:cNvPr id="7" name="Graphic 6">
            <a:extLst>
              <a:ext uri="{FF2B5EF4-FFF2-40B4-BE49-F238E27FC236}">
                <a16:creationId xmlns:a16="http://schemas.microsoft.com/office/drawing/2014/main" id="{F2B8A02C-DC5D-FDE4-8F29-FCE75FBFA0F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803879" y="0"/>
            <a:ext cx="8583296" cy="4272574"/>
          </a:xfrm>
          <a:prstGeom prst="rect">
            <a:avLst/>
          </a:prstGeom>
        </p:spPr>
      </p:pic>
      <p:sp>
        <p:nvSpPr>
          <p:cNvPr id="2" name="Title 1">
            <a:extLst>
              <a:ext uri="{FF2B5EF4-FFF2-40B4-BE49-F238E27FC236}">
                <a16:creationId xmlns:a16="http://schemas.microsoft.com/office/drawing/2014/main" id="{AD55099E-36F7-38E8-DDBC-966A3B6C26EE}"/>
              </a:ext>
            </a:extLst>
          </p:cNvPr>
          <p:cNvSpPr>
            <a:spLocks noGrp="1"/>
          </p:cNvSpPr>
          <p:nvPr>
            <p:ph type="title" hasCustomPrompt="1"/>
          </p:nvPr>
        </p:nvSpPr>
        <p:spPr>
          <a:xfrm>
            <a:off x="1524217" y="4952270"/>
            <a:ext cx="9144000" cy="2743200"/>
          </a:xfrm>
        </p:spPr>
        <p:txBody>
          <a:bodyPr/>
          <a:lstStyle/>
          <a:p>
            <a:r>
              <a:rPr lang="nb-NO" noProof="0" dirty="0"/>
              <a:t>Dette er en overskrift på to linjer</a:t>
            </a:r>
          </a:p>
        </p:txBody>
      </p:sp>
      <p:sp>
        <p:nvSpPr>
          <p:cNvPr id="3" name="Date Placeholder 2">
            <a:extLst>
              <a:ext uri="{FF2B5EF4-FFF2-40B4-BE49-F238E27FC236}">
                <a16:creationId xmlns:a16="http://schemas.microsoft.com/office/drawing/2014/main" id="{5702326A-BDDC-45A4-410C-D056EE327300}"/>
              </a:ext>
            </a:extLst>
          </p:cNvPr>
          <p:cNvSpPr>
            <a:spLocks noGrp="1"/>
          </p:cNvSpPr>
          <p:nvPr>
            <p:ph type="dt" sz="half" idx="10"/>
          </p:nvPr>
        </p:nvSpPr>
        <p:spPr/>
        <p:txBody>
          <a:bodyPr/>
          <a:lstStyle/>
          <a:p>
            <a:fld id="{D40A2043-A7FB-47AF-B536-FDB01B9B2241}" type="datetime4">
              <a:rPr lang="nb-NO" smtClean="0"/>
              <a:t>22. april 2026</a:t>
            </a:fld>
            <a:endParaRPr lang="nb-NO" dirty="0"/>
          </a:p>
        </p:txBody>
      </p:sp>
      <p:sp>
        <p:nvSpPr>
          <p:cNvPr id="4" name="Content Placeholder 4">
            <a:extLst>
              <a:ext uri="{FF2B5EF4-FFF2-40B4-BE49-F238E27FC236}">
                <a16:creationId xmlns:a16="http://schemas.microsoft.com/office/drawing/2014/main" id="{C1AD3494-C656-0EBD-1958-FAB422916E6B}"/>
              </a:ext>
            </a:extLst>
          </p:cNvPr>
          <p:cNvSpPr>
            <a:spLocks noGrp="1"/>
          </p:cNvSpPr>
          <p:nvPr>
            <p:ph sz="quarter" idx="12"/>
          </p:nvPr>
        </p:nvSpPr>
        <p:spPr>
          <a:xfrm>
            <a:off x="11478679" y="4952270"/>
            <a:ext cx="11384280" cy="661111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Tree>
    <p:extLst>
      <p:ext uri="{BB962C8B-B14F-4D97-AF65-F5344CB8AC3E}">
        <p14:creationId xmlns:p14="http://schemas.microsoft.com/office/powerpoint/2010/main" val="322438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bg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753134D-28FE-E4F0-FC63-42D4F1472BD2}"/>
              </a:ext>
            </a:extLst>
          </p:cNvPr>
          <p:cNvSpPr>
            <a:spLocks noGrp="1"/>
          </p:cNvSpPr>
          <p:nvPr>
            <p:ph type="body" sz="quarter" idx="28" hasCustomPrompt="1"/>
          </p:nvPr>
        </p:nvSpPr>
        <p:spPr>
          <a:xfrm>
            <a:off x="1524215" y="7821663"/>
            <a:ext cx="4065055" cy="310896"/>
          </a:xfrm>
          <a:custGeom>
            <a:avLst/>
            <a:gdLst>
              <a:gd name="connsiteX0" fmla="*/ 155448 w 4065055"/>
              <a:gd name="connsiteY0" fmla="*/ 0 h 310896"/>
              <a:gd name="connsiteX1" fmla="*/ 298680 w 4065055"/>
              <a:gd name="connsiteY1" fmla="*/ 94941 h 310896"/>
              <a:gd name="connsiteX2" fmla="*/ 307231 w 4065055"/>
              <a:gd name="connsiteY2" fmla="*/ 137295 h 310896"/>
              <a:gd name="connsiteX3" fmla="*/ 3935739 w 4065055"/>
              <a:gd name="connsiteY3" fmla="*/ 137295 h 310896"/>
              <a:gd name="connsiteX4" fmla="*/ 3935739 w 4065055"/>
              <a:gd name="connsiteY4" fmla="*/ 64008 h 310896"/>
              <a:gd name="connsiteX5" fmla="*/ 4065055 w 4065055"/>
              <a:gd name="connsiteY5" fmla="*/ 155448 h 310896"/>
              <a:gd name="connsiteX6" fmla="*/ 3935739 w 4065055"/>
              <a:gd name="connsiteY6" fmla="*/ 246888 h 310896"/>
              <a:gd name="connsiteX7" fmla="*/ 3935739 w 4065055"/>
              <a:gd name="connsiteY7" fmla="*/ 173601 h 310896"/>
              <a:gd name="connsiteX8" fmla="*/ 307231 w 4065055"/>
              <a:gd name="connsiteY8" fmla="*/ 173601 h 310896"/>
              <a:gd name="connsiteX9" fmla="*/ 298680 w 4065055"/>
              <a:gd name="connsiteY9" fmla="*/ 215956 h 310896"/>
              <a:gd name="connsiteX10" fmla="*/ 155448 w 4065055"/>
              <a:gd name="connsiteY10" fmla="*/ 310896 h 310896"/>
              <a:gd name="connsiteX11" fmla="*/ 0 w 4065055"/>
              <a:gd name="connsiteY11" fmla="*/ 155448 h 310896"/>
              <a:gd name="connsiteX12" fmla="*/ 155448 w 4065055"/>
              <a:gd name="connsiteY12" fmla="*/ 0 h 3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5055" h="310896">
                <a:moveTo>
                  <a:pt x="155448" y="0"/>
                </a:moveTo>
                <a:cubicBezTo>
                  <a:pt x="219837" y="0"/>
                  <a:pt x="275082" y="39148"/>
                  <a:pt x="298680" y="94941"/>
                </a:cubicBezTo>
                <a:lnTo>
                  <a:pt x="307231" y="137295"/>
                </a:lnTo>
                <a:lnTo>
                  <a:pt x="3935739" y="137295"/>
                </a:lnTo>
                <a:lnTo>
                  <a:pt x="3935739" y="64008"/>
                </a:lnTo>
                <a:lnTo>
                  <a:pt x="4065055" y="155448"/>
                </a:lnTo>
                <a:lnTo>
                  <a:pt x="3935739" y="246888"/>
                </a:lnTo>
                <a:lnTo>
                  <a:pt x="3935739" y="173601"/>
                </a:lnTo>
                <a:lnTo>
                  <a:pt x="307231" y="173601"/>
                </a:lnTo>
                <a:lnTo>
                  <a:pt x="298680" y="215956"/>
                </a:lnTo>
                <a:cubicBezTo>
                  <a:pt x="275082" y="271748"/>
                  <a:pt x="219837" y="310896"/>
                  <a:pt x="155448" y="310896"/>
                </a:cubicBezTo>
                <a:cubicBezTo>
                  <a:pt x="69596" y="310896"/>
                  <a:pt x="0" y="241300"/>
                  <a:pt x="0" y="155448"/>
                </a:cubicBezTo>
                <a:cubicBezTo>
                  <a:pt x="0" y="69596"/>
                  <a:pt x="69596" y="0"/>
                  <a:pt x="155448" y="0"/>
                </a:cubicBezTo>
                <a:close/>
              </a:path>
            </a:pathLst>
          </a:custGeom>
          <a:solidFill>
            <a:schemeClr val="accent1"/>
          </a:solidFill>
          <a:ln>
            <a:noFill/>
          </a:ln>
        </p:spPr>
        <p:txBody>
          <a:bodyPr wrap="square">
            <a:noAutofit/>
          </a:bodyPr>
          <a:lstStyle>
            <a:lvl1pPr>
              <a:lnSpc>
                <a:spcPct val="124000"/>
              </a:lnSpc>
              <a:defRPr sz="2200"/>
            </a:lvl1pPr>
          </a:lstStyle>
          <a:p>
            <a:pPr lvl="0"/>
            <a:r>
              <a:rPr lang="nb-NO" noProof="0" dirty="0"/>
              <a:t> </a:t>
            </a:r>
          </a:p>
        </p:txBody>
      </p:sp>
      <p:sp>
        <p:nvSpPr>
          <p:cNvPr id="2" name="Title 1">
            <a:extLst>
              <a:ext uri="{FF2B5EF4-FFF2-40B4-BE49-F238E27FC236}">
                <a16:creationId xmlns:a16="http://schemas.microsoft.com/office/drawing/2014/main" id="{B9D24CA8-F36B-B2DA-AD18-9ECC203CA47C}"/>
              </a:ext>
            </a:extLst>
          </p:cNvPr>
          <p:cNvSpPr>
            <a:spLocks noGrp="1"/>
          </p:cNvSpPr>
          <p:nvPr>
            <p:ph type="title" hasCustomPrompt="1"/>
          </p:nvPr>
        </p:nvSpPr>
        <p:spPr>
          <a:xfrm>
            <a:off x="1524216" y="3275870"/>
            <a:ext cx="13716000" cy="1371600"/>
          </a:xfrm>
        </p:spPr>
        <p:txBody>
          <a:bodyPr/>
          <a:lstStyle/>
          <a:p>
            <a:r>
              <a:rPr lang="nb-NO" dirty="0"/>
              <a:t>Dette er en tidslinje eller prosess</a:t>
            </a:r>
          </a:p>
        </p:txBody>
      </p:sp>
      <p:sp>
        <p:nvSpPr>
          <p:cNvPr id="3" name="Date Placeholder 2">
            <a:extLst>
              <a:ext uri="{FF2B5EF4-FFF2-40B4-BE49-F238E27FC236}">
                <a16:creationId xmlns:a16="http://schemas.microsoft.com/office/drawing/2014/main" id="{8B264103-79C9-6DEE-CAE3-9B03E365FC71}"/>
              </a:ext>
            </a:extLst>
          </p:cNvPr>
          <p:cNvSpPr>
            <a:spLocks noGrp="1"/>
          </p:cNvSpPr>
          <p:nvPr>
            <p:ph type="dt" sz="half" idx="10"/>
          </p:nvPr>
        </p:nvSpPr>
        <p:spPr/>
        <p:txBody>
          <a:bodyPr/>
          <a:lstStyle/>
          <a:p>
            <a:fld id="{D40A2043-A7FB-47AF-B536-FDB01B9B2241}" type="datetime4">
              <a:rPr lang="nb-NO" smtClean="0"/>
              <a:t>22. april 2026</a:t>
            </a:fld>
            <a:endParaRPr lang="nb-NO" dirty="0"/>
          </a:p>
        </p:txBody>
      </p:sp>
      <p:sp>
        <p:nvSpPr>
          <p:cNvPr id="9" name="Text Placeholder 8">
            <a:extLst>
              <a:ext uri="{FF2B5EF4-FFF2-40B4-BE49-F238E27FC236}">
                <a16:creationId xmlns:a16="http://schemas.microsoft.com/office/drawing/2014/main" id="{888BD73E-D914-9BF8-69AD-78E7E1B87D42}"/>
              </a:ext>
            </a:extLst>
          </p:cNvPr>
          <p:cNvSpPr>
            <a:spLocks noGrp="1"/>
          </p:cNvSpPr>
          <p:nvPr>
            <p:ph type="body" sz="quarter" idx="11" hasCustomPrompt="1"/>
          </p:nvPr>
        </p:nvSpPr>
        <p:spPr>
          <a:xfrm>
            <a:off x="1524216" y="4765164"/>
            <a:ext cx="13716000" cy="1828800"/>
          </a:xfrm>
        </p:spPr>
        <p:txBody>
          <a:bodyPr/>
          <a:lstStyle>
            <a:lvl1pPr>
              <a:defRPr/>
            </a:lvl1pPr>
          </a:lstStyle>
          <a:p>
            <a:pPr lvl="0"/>
            <a:r>
              <a:rPr lang="nb-NO" noProof="0" dirty="0" err="1"/>
              <a:t>Lorem</a:t>
            </a:r>
            <a:r>
              <a:rPr lang="nb-NO" noProof="0" dirty="0"/>
              <a:t> </a:t>
            </a:r>
            <a:r>
              <a:rPr lang="nb-NO" noProof="0" dirty="0" err="1"/>
              <a:t>ipsum</a:t>
            </a:r>
            <a:r>
              <a:rPr lang="nb-NO" noProof="0" dirty="0"/>
              <a:t> </a:t>
            </a:r>
            <a:r>
              <a:rPr lang="nb-NO" noProof="0" dirty="0" err="1"/>
              <a:t>dolor</a:t>
            </a:r>
            <a:r>
              <a:rPr lang="nb-NO" noProof="0" dirty="0"/>
              <a:t> </a:t>
            </a:r>
            <a:r>
              <a:rPr lang="nb-NO" noProof="0" dirty="0" err="1"/>
              <a:t>sit</a:t>
            </a:r>
            <a:r>
              <a:rPr lang="nb-NO" noProof="0" dirty="0"/>
              <a:t> </a:t>
            </a:r>
            <a:r>
              <a:rPr lang="nb-NO" noProof="0" dirty="0" err="1"/>
              <a:t>amet</a:t>
            </a:r>
            <a:r>
              <a:rPr lang="nb-NO" noProof="0" dirty="0"/>
              <a:t>, </a:t>
            </a:r>
            <a:r>
              <a:rPr lang="nb-NO" noProof="0" dirty="0" err="1"/>
              <a:t>consectetur</a:t>
            </a:r>
            <a:r>
              <a:rPr lang="nb-NO" noProof="0" dirty="0"/>
              <a:t> </a:t>
            </a:r>
            <a:r>
              <a:rPr lang="nb-NO" noProof="0" dirty="0" err="1"/>
              <a:t>adipiscing</a:t>
            </a:r>
            <a:r>
              <a:rPr lang="nb-NO" noProof="0" dirty="0"/>
              <a:t> </a:t>
            </a:r>
            <a:r>
              <a:rPr lang="nb-NO" noProof="0" dirty="0" err="1"/>
              <a:t>elit</a:t>
            </a:r>
            <a:r>
              <a:rPr lang="nb-NO" noProof="0" dirty="0"/>
              <a:t>. </a:t>
            </a:r>
            <a:r>
              <a:rPr lang="nb-NO" noProof="0" dirty="0" err="1"/>
              <a:t>Enim</a:t>
            </a:r>
            <a:r>
              <a:rPr lang="nb-NO" noProof="0" dirty="0"/>
              <a:t>, </a:t>
            </a:r>
            <a:r>
              <a:rPr lang="nb-NO" noProof="0" dirty="0" err="1"/>
              <a:t>bibendum</a:t>
            </a:r>
            <a:r>
              <a:rPr lang="nb-NO" noProof="0" dirty="0"/>
              <a:t> </a:t>
            </a:r>
            <a:r>
              <a:rPr lang="nb-NO" noProof="0" dirty="0" err="1"/>
              <a:t>tortor</a:t>
            </a:r>
            <a:r>
              <a:rPr lang="nb-NO" noProof="0" dirty="0"/>
              <a:t> </a:t>
            </a:r>
            <a:r>
              <a:rPr lang="nb-NO" noProof="0" dirty="0" err="1"/>
              <a:t>pharetra</a:t>
            </a:r>
            <a:r>
              <a:rPr lang="nb-NO" noProof="0" dirty="0"/>
              <a:t> vitae </a:t>
            </a:r>
            <a:r>
              <a:rPr lang="nb-NO" noProof="0" dirty="0" err="1"/>
              <a:t>viverra</a:t>
            </a:r>
            <a:r>
              <a:rPr lang="nb-NO" noProof="0" dirty="0"/>
              <a:t> in </a:t>
            </a:r>
            <a:r>
              <a:rPr lang="nb-NO" noProof="0" dirty="0" err="1"/>
              <a:t>eu</a:t>
            </a:r>
            <a:r>
              <a:rPr lang="nb-NO" noProof="0" dirty="0"/>
              <a:t>.</a:t>
            </a:r>
          </a:p>
        </p:txBody>
      </p:sp>
      <p:sp>
        <p:nvSpPr>
          <p:cNvPr id="10" name="Text Placeholder 8">
            <a:extLst>
              <a:ext uri="{FF2B5EF4-FFF2-40B4-BE49-F238E27FC236}">
                <a16:creationId xmlns:a16="http://schemas.microsoft.com/office/drawing/2014/main" id="{9509314A-3E4B-EAA2-0191-2BEE6F8EAAFA}"/>
              </a:ext>
            </a:extLst>
          </p:cNvPr>
          <p:cNvSpPr>
            <a:spLocks noGrp="1"/>
          </p:cNvSpPr>
          <p:nvPr>
            <p:ph type="body" sz="quarter" idx="12" hasCustomPrompt="1"/>
          </p:nvPr>
        </p:nvSpPr>
        <p:spPr>
          <a:xfrm>
            <a:off x="1524215" y="9986623"/>
            <a:ext cx="3657600" cy="1828800"/>
          </a:xfrm>
        </p:spPr>
        <p:txBody>
          <a:bodyPr>
            <a:normAutofit/>
          </a:bodyPr>
          <a:lstStyle>
            <a:lvl1pPr>
              <a:lnSpc>
                <a:spcPct val="124000"/>
              </a:lnSpc>
              <a:defRPr sz="2200"/>
            </a:lvl1pPr>
          </a:lstStyle>
          <a:p>
            <a:pPr lvl="0"/>
            <a:r>
              <a:rPr lang="nb-NO" noProof="0" dirty="0"/>
              <a:t>Lorem ipsum dolor sit amet, consectetur adipiscing elit. Enim, bibendum tortor pharetra.</a:t>
            </a:r>
          </a:p>
        </p:txBody>
      </p:sp>
      <p:sp>
        <p:nvSpPr>
          <p:cNvPr id="11" name="Text Placeholder 8">
            <a:extLst>
              <a:ext uri="{FF2B5EF4-FFF2-40B4-BE49-F238E27FC236}">
                <a16:creationId xmlns:a16="http://schemas.microsoft.com/office/drawing/2014/main" id="{90B15625-5B6E-A75E-C133-9693D4FEEE52}"/>
              </a:ext>
            </a:extLst>
          </p:cNvPr>
          <p:cNvSpPr>
            <a:spLocks noGrp="1"/>
          </p:cNvSpPr>
          <p:nvPr>
            <p:ph type="body" sz="quarter" idx="13" hasCustomPrompt="1"/>
          </p:nvPr>
        </p:nvSpPr>
        <p:spPr>
          <a:xfrm>
            <a:off x="5959055" y="9986623"/>
            <a:ext cx="3657600" cy="1828800"/>
          </a:xfrm>
        </p:spPr>
        <p:txBody>
          <a:bodyPr>
            <a:normAutofit/>
          </a:bodyPr>
          <a:lstStyle>
            <a:lvl1pPr>
              <a:lnSpc>
                <a:spcPct val="124000"/>
              </a:lnSpc>
              <a:defRPr sz="2200"/>
            </a:lvl1pPr>
          </a:lstStyle>
          <a:p>
            <a:pPr lvl="0"/>
            <a:r>
              <a:rPr lang="nb-NO" noProof="0"/>
              <a:t>Lorem ipsum dolor sit amet, consectetur adipiscing elit. Enim, bibendum tortor pharetra.</a:t>
            </a:r>
          </a:p>
        </p:txBody>
      </p:sp>
      <p:sp>
        <p:nvSpPr>
          <p:cNvPr id="12" name="Text Placeholder 8">
            <a:extLst>
              <a:ext uri="{FF2B5EF4-FFF2-40B4-BE49-F238E27FC236}">
                <a16:creationId xmlns:a16="http://schemas.microsoft.com/office/drawing/2014/main" id="{05137AF2-4D9F-C8EA-1A47-4E679ACB38F8}"/>
              </a:ext>
            </a:extLst>
          </p:cNvPr>
          <p:cNvSpPr>
            <a:spLocks noGrp="1"/>
          </p:cNvSpPr>
          <p:nvPr>
            <p:ph type="body" sz="quarter" idx="14" hasCustomPrompt="1"/>
          </p:nvPr>
        </p:nvSpPr>
        <p:spPr>
          <a:xfrm>
            <a:off x="10393895" y="9986623"/>
            <a:ext cx="3657600" cy="1828800"/>
          </a:xfrm>
        </p:spPr>
        <p:txBody>
          <a:bodyPr>
            <a:normAutofit/>
          </a:bodyPr>
          <a:lstStyle>
            <a:lvl1pPr>
              <a:lnSpc>
                <a:spcPct val="124000"/>
              </a:lnSpc>
              <a:defRPr sz="2200"/>
            </a:lvl1pPr>
          </a:lstStyle>
          <a:p>
            <a:pPr lvl="0"/>
            <a:r>
              <a:rPr lang="nb-NO" noProof="0"/>
              <a:t>Lorem ipsum dolor sit amet, consectetur adipiscing elit. Enim, bibendum tortor pharetra.</a:t>
            </a:r>
          </a:p>
        </p:txBody>
      </p:sp>
      <p:sp>
        <p:nvSpPr>
          <p:cNvPr id="13" name="Text Placeholder 8">
            <a:extLst>
              <a:ext uri="{FF2B5EF4-FFF2-40B4-BE49-F238E27FC236}">
                <a16:creationId xmlns:a16="http://schemas.microsoft.com/office/drawing/2014/main" id="{757E8209-F1A6-8C21-8D14-BC9FAC297D8D}"/>
              </a:ext>
            </a:extLst>
          </p:cNvPr>
          <p:cNvSpPr>
            <a:spLocks noGrp="1"/>
          </p:cNvSpPr>
          <p:nvPr>
            <p:ph type="body" sz="quarter" idx="15" hasCustomPrompt="1"/>
          </p:nvPr>
        </p:nvSpPr>
        <p:spPr>
          <a:xfrm>
            <a:off x="14828735" y="9986623"/>
            <a:ext cx="3657600" cy="1828800"/>
          </a:xfrm>
        </p:spPr>
        <p:txBody>
          <a:bodyPr>
            <a:normAutofit/>
          </a:bodyPr>
          <a:lstStyle>
            <a:lvl1pPr>
              <a:lnSpc>
                <a:spcPct val="124000"/>
              </a:lnSpc>
              <a:defRPr sz="2200"/>
            </a:lvl1pPr>
          </a:lstStyle>
          <a:p>
            <a:pPr lvl="0"/>
            <a:r>
              <a:rPr lang="nb-NO" noProof="0"/>
              <a:t>Lorem ipsum dolor sit amet, consectetur adipiscing elit. Enim, bibendum tortor pharetra.</a:t>
            </a:r>
          </a:p>
        </p:txBody>
      </p:sp>
      <p:sp>
        <p:nvSpPr>
          <p:cNvPr id="14" name="Text Placeholder 8">
            <a:extLst>
              <a:ext uri="{FF2B5EF4-FFF2-40B4-BE49-F238E27FC236}">
                <a16:creationId xmlns:a16="http://schemas.microsoft.com/office/drawing/2014/main" id="{98C14846-9E8D-DEF3-846A-3D9B1715AFD8}"/>
              </a:ext>
            </a:extLst>
          </p:cNvPr>
          <p:cNvSpPr>
            <a:spLocks noGrp="1"/>
          </p:cNvSpPr>
          <p:nvPr>
            <p:ph type="body" sz="quarter" idx="16" hasCustomPrompt="1"/>
          </p:nvPr>
        </p:nvSpPr>
        <p:spPr>
          <a:xfrm>
            <a:off x="19263575" y="9986623"/>
            <a:ext cx="3657600" cy="1828800"/>
          </a:xfrm>
        </p:spPr>
        <p:txBody>
          <a:bodyPr>
            <a:normAutofit/>
          </a:bodyPr>
          <a:lstStyle>
            <a:lvl1pPr>
              <a:lnSpc>
                <a:spcPct val="124000"/>
              </a:lnSpc>
              <a:defRPr sz="2200"/>
            </a:lvl1pPr>
          </a:lstStyle>
          <a:p>
            <a:pPr lvl="0"/>
            <a:r>
              <a:rPr lang="nb-NO" noProof="0"/>
              <a:t>Lorem ipsum dolor sit amet, consectetur adipiscing elit. Enim, bibendum tortor pharetra.</a:t>
            </a:r>
          </a:p>
        </p:txBody>
      </p:sp>
      <p:sp>
        <p:nvSpPr>
          <p:cNvPr id="15" name="Text Placeholder 8">
            <a:extLst>
              <a:ext uri="{FF2B5EF4-FFF2-40B4-BE49-F238E27FC236}">
                <a16:creationId xmlns:a16="http://schemas.microsoft.com/office/drawing/2014/main" id="{A74609E3-D794-D37B-FD36-A4F60B803503}"/>
              </a:ext>
            </a:extLst>
          </p:cNvPr>
          <p:cNvSpPr>
            <a:spLocks noGrp="1"/>
          </p:cNvSpPr>
          <p:nvPr>
            <p:ph type="body" sz="quarter" idx="17" hasCustomPrompt="1"/>
          </p:nvPr>
        </p:nvSpPr>
        <p:spPr>
          <a:xfrm>
            <a:off x="1524215" y="8937625"/>
            <a:ext cx="1289470" cy="676910"/>
          </a:xfrm>
          <a:solidFill>
            <a:schemeClr val="accent1"/>
          </a:solidFill>
        </p:spPr>
        <p:txBody>
          <a:bodyPr anchor="ctr">
            <a:normAutofit/>
          </a:bodyPr>
          <a:lstStyle>
            <a:lvl1pPr algn="ctr">
              <a:lnSpc>
                <a:spcPct val="100000"/>
              </a:lnSpc>
              <a:spcAft>
                <a:spcPts val="0"/>
              </a:spcAft>
              <a:defRPr sz="2400">
                <a:latin typeface="+mj-lt"/>
              </a:defRPr>
            </a:lvl1pPr>
          </a:lstStyle>
          <a:p>
            <a:pPr lvl="0"/>
            <a:r>
              <a:rPr lang="en-US" dirty="0"/>
              <a:t>Steg 1</a:t>
            </a:r>
          </a:p>
        </p:txBody>
      </p:sp>
      <p:sp>
        <p:nvSpPr>
          <p:cNvPr id="16" name="Text Placeholder 8">
            <a:extLst>
              <a:ext uri="{FF2B5EF4-FFF2-40B4-BE49-F238E27FC236}">
                <a16:creationId xmlns:a16="http://schemas.microsoft.com/office/drawing/2014/main" id="{CFF4E0A4-CBC2-E9CC-5FD3-0E9707C3E564}"/>
              </a:ext>
            </a:extLst>
          </p:cNvPr>
          <p:cNvSpPr>
            <a:spLocks noGrp="1"/>
          </p:cNvSpPr>
          <p:nvPr>
            <p:ph type="body" sz="quarter" idx="18" hasCustomPrompt="1"/>
          </p:nvPr>
        </p:nvSpPr>
        <p:spPr>
          <a:xfrm>
            <a:off x="5959055" y="8937625"/>
            <a:ext cx="1289470" cy="676910"/>
          </a:xfrm>
          <a:solidFill>
            <a:schemeClr val="accent2"/>
          </a:solidFill>
        </p:spPr>
        <p:txBody>
          <a:bodyPr anchor="ctr">
            <a:normAutofit/>
          </a:bodyPr>
          <a:lstStyle>
            <a:lvl1pPr algn="ctr">
              <a:lnSpc>
                <a:spcPct val="100000"/>
              </a:lnSpc>
              <a:spcAft>
                <a:spcPts val="0"/>
              </a:spcAft>
              <a:defRPr sz="2400">
                <a:solidFill>
                  <a:schemeClr val="bg2"/>
                </a:solidFill>
                <a:latin typeface="+mj-lt"/>
              </a:defRPr>
            </a:lvl1pPr>
          </a:lstStyle>
          <a:p>
            <a:pPr lvl="0"/>
            <a:r>
              <a:rPr lang="en-US" dirty="0"/>
              <a:t>Steg 2</a:t>
            </a:r>
          </a:p>
        </p:txBody>
      </p:sp>
      <p:sp>
        <p:nvSpPr>
          <p:cNvPr id="17" name="Text Placeholder 8">
            <a:extLst>
              <a:ext uri="{FF2B5EF4-FFF2-40B4-BE49-F238E27FC236}">
                <a16:creationId xmlns:a16="http://schemas.microsoft.com/office/drawing/2014/main" id="{6857966B-FA7F-3290-FF30-15E6B74953A6}"/>
              </a:ext>
            </a:extLst>
          </p:cNvPr>
          <p:cNvSpPr>
            <a:spLocks noGrp="1"/>
          </p:cNvSpPr>
          <p:nvPr>
            <p:ph type="body" sz="quarter" idx="19" hasCustomPrompt="1"/>
          </p:nvPr>
        </p:nvSpPr>
        <p:spPr>
          <a:xfrm>
            <a:off x="14828735" y="8937625"/>
            <a:ext cx="1289470" cy="676910"/>
          </a:xfrm>
          <a:solidFill>
            <a:schemeClr val="accent2"/>
          </a:solidFill>
        </p:spPr>
        <p:txBody>
          <a:bodyPr anchor="ctr">
            <a:normAutofit/>
          </a:bodyPr>
          <a:lstStyle>
            <a:lvl1pPr algn="ctr">
              <a:lnSpc>
                <a:spcPct val="100000"/>
              </a:lnSpc>
              <a:spcAft>
                <a:spcPts val="0"/>
              </a:spcAft>
              <a:defRPr sz="2400">
                <a:solidFill>
                  <a:schemeClr val="bg2"/>
                </a:solidFill>
                <a:latin typeface="+mj-lt"/>
              </a:defRPr>
            </a:lvl1pPr>
          </a:lstStyle>
          <a:p>
            <a:pPr lvl="0"/>
            <a:r>
              <a:rPr lang="en-US" dirty="0"/>
              <a:t>Steg 4</a:t>
            </a:r>
          </a:p>
        </p:txBody>
      </p:sp>
      <p:sp>
        <p:nvSpPr>
          <p:cNvPr id="18" name="Text Placeholder 8">
            <a:extLst>
              <a:ext uri="{FF2B5EF4-FFF2-40B4-BE49-F238E27FC236}">
                <a16:creationId xmlns:a16="http://schemas.microsoft.com/office/drawing/2014/main" id="{084CA01B-040C-24DC-B87A-E91481A790D7}"/>
              </a:ext>
            </a:extLst>
          </p:cNvPr>
          <p:cNvSpPr>
            <a:spLocks noGrp="1"/>
          </p:cNvSpPr>
          <p:nvPr>
            <p:ph type="body" sz="quarter" idx="20" hasCustomPrompt="1"/>
          </p:nvPr>
        </p:nvSpPr>
        <p:spPr>
          <a:xfrm>
            <a:off x="10393895" y="8937625"/>
            <a:ext cx="1289470" cy="676910"/>
          </a:xfrm>
          <a:solidFill>
            <a:schemeClr val="accent1"/>
          </a:solidFill>
        </p:spPr>
        <p:txBody>
          <a:bodyPr anchor="ctr">
            <a:normAutofit/>
          </a:bodyPr>
          <a:lstStyle>
            <a:lvl1pPr algn="ctr">
              <a:lnSpc>
                <a:spcPct val="100000"/>
              </a:lnSpc>
              <a:spcAft>
                <a:spcPts val="0"/>
              </a:spcAft>
              <a:defRPr sz="2400">
                <a:latin typeface="+mj-lt"/>
              </a:defRPr>
            </a:lvl1pPr>
          </a:lstStyle>
          <a:p>
            <a:pPr lvl="0"/>
            <a:r>
              <a:rPr lang="en-US" dirty="0"/>
              <a:t>Steg 3</a:t>
            </a:r>
          </a:p>
        </p:txBody>
      </p:sp>
      <p:sp>
        <p:nvSpPr>
          <p:cNvPr id="19" name="Text Placeholder 8">
            <a:extLst>
              <a:ext uri="{FF2B5EF4-FFF2-40B4-BE49-F238E27FC236}">
                <a16:creationId xmlns:a16="http://schemas.microsoft.com/office/drawing/2014/main" id="{E643F1DD-6FE9-4FBC-2045-51EC97E1D0E7}"/>
              </a:ext>
            </a:extLst>
          </p:cNvPr>
          <p:cNvSpPr>
            <a:spLocks noGrp="1"/>
          </p:cNvSpPr>
          <p:nvPr>
            <p:ph type="body" sz="quarter" idx="21" hasCustomPrompt="1"/>
          </p:nvPr>
        </p:nvSpPr>
        <p:spPr>
          <a:xfrm>
            <a:off x="19263575" y="8937625"/>
            <a:ext cx="1289470" cy="676910"/>
          </a:xfrm>
          <a:solidFill>
            <a:schemeClr val="accent1"/>
          </a:solidFill>
        </p:spPr>
        <p:txBody>
          <a:bodyPr anchor="ctr">
            <a:normAutofit/>
          </a:bodyPr>
          <a:lstStyle>
            <a:lvl1pPr algn="ctr">
              <a:lnSpc>
                <a:spcPct val="100000"/>
              </a:lnSpc>
              <a:spcAft>
                <a:spcPts val="0"/>
              </a:spcAft>
              <a:defRPr sz="2400">
                <a:latin typeface="+mj-lt"/>
              </a:defRPr>
            </a:lvl1pPr>
          </a:lstStyle>
          <a:p>
            <a:pPr lvl="0"/>
            <a:r>
              <a:rPr lang="en-US" dirty="0"/>
              <a:t>Steg 5</a:t>
            </a:r>
          </a:p>
        </p:txBody>
      </p:sp>
      <p:sp>
        <p:nvSpPr>
          <p:cNvPr id="20" name="Text Placeholder 8">
            <a:extLst>
              <a:ext uri="{FF2B5EF4-FFF2-40B4-BE49-F238E27FC236}">
                <a16:creationId xmlns:a16="http://schemas.microsoft.com/office/drawing/2014/main" id="{D4413AA7-4344-ADF1-562D-57D11D5FAFF8}"/>
              </a:ext>
            </a:extLst>
          </p:cNvPr>
          <p:cNvSpPr>
            <a:spLocks noGrp="1"/>
          </p:cNvSpPr>
          <p:nvPr>
            <p:ph type="body" sz="quarter" idx="22" hasCustomPrompt="1"/>
          </p:nvPr>
        </p:nvSpPr>
        <p:spPr>
          <a:xfrm>
            <a:off x="1524215" y="7122037"/>
            <a:ext cx="1371600" cy="488136"/>
          </a:xfrm>
        </p:spPr>
        <p:txBody>
          <a:bodyPr>
            <a:normAutofit/>
          </a:bodyPr>
          <a:lstStyle>
            <a:lvl1pPr>
              <a:lnSpc>
                <a:spcPct val="124000"/>
              </a:lnSpc>
              <a:defRPr sz="2400"/>
            </a:lvl1pPr>
          </a:lstStyle>
          <a:p>
            <a:pPr lvl="0"/>
            <a:r>
              <a:rPr lang="en-US" dirty="0"/>
              <a:t>2023</a:t>
            </a:r>
          </a:p>
        </p:txBody>
      </p:sp>
      <p:sp>
        <p:nvSpPr>
          <p:cNvPr id="21" name="Text Placeholder 8">
            <a:extLst>
              <a:ext uri="{FF2B5EF4-FFF2-40B4-BE49-F238E27FC236}">
                <a16:creationId xmlns:a16="http://schemas.microsoft.com/office/drawing/2014/main" id="{F6A02095-3F22-45D8-B2DB-D33E8D66BC91}"/>
              </a:ext>
            </a:extLst>
          </p:cNvPr>
          <p:cNvSpPr>
            <a:spLocks noGrp="1"/>
          </p:cNvSpPr>
          <p:nvPr>
            <p:ph type="body" sz="quarter" idx="23" hasCustomPrompt="1"/>
          </p:nvPr>
        </p:nvSpPr>
        <p:spPr>
          <a:xfrm>
            <a:off x="5959055" y="7122037"/>
            <a:ext cx="1371600" cy="488136"/>
          </a:xfrm>
        </p:spPr>
        <p:txBody>
          <a:bodyPr>
            <a:normAutofit/>
          </a:bodyPr>
          <a:lstStyle>
            <a:lvl1pPr>
              <a:lnSpc>
                <a:spcPct val="124000"/>
              </a:lnSpc>
              <a:defRPr sz="2400"/>
            </a:lvl1pPr>
          </a:lstStyle>
          <a:p>
            <a:pPr lvl="0"/>
            <a:r>
              <a:rPr lang="en-US" dirty="0"/>
              <a:t>2023</a:t>
            </a:r>
          </a:p>
        </p:txBody>
      </p:sp>
      <p:sp>
        <p:nvSpPr>
          <p:cNvPr id="22" name="Text Placeholder 8">
            <a:extLst>
              <a:ext uri="{FF2B5EF4-FFF2-40B4-BE49-F238E27FC236}">
                <a16:creationId xmlns:a16="http://schemas.microsoft.com/office/drawing/2014/main" id="{EB2C8613-D225-563E-6A76-4199AC2D2A29}"/>
              </a:ext>
            </a:extLst>
          </p:cNvPr>
          <p:cNvSpPr>
            <a:spLocks noGrp="1"/>
          </p:cNvSpPr>
          <p:nvPr>
            <p:ph type="body" sz="quarter" idx="24" hasCustomPrompt="1"/>
          </p:nvPr>
        </p:nvSpPr>
        <p:spPr>
          <a:xfrm>
            <a:off x="10393895" y="7122037"/>
            <a:ext cx="1371600" cy="488136"/>
          </a:xfrm>
        </p:spPr>
        <p:txBody>
          <a:bodyPr>
            <a:normAutofit/>
          </a:bodyPr>
          <a:lstStyle>
            <a:lvl1pPr>
              <a:lnSpc>
                <a:spcPct val="124000"/>
              </a:lnSpc>
              <a:defRPr sz="2400"/>
            </a:lvl1pPr>
          </a:lstStyle>
          <a:p>
            <a:pPr lvl="0"/>
            <a:r>
              <a:rPr lang="en-US" dirty="0"/>
              <a:t>2023</a:t>
            </a:r>
          </a:p>
        </p:txBody>
      </p:sp>
      <p:sp>
        <p:nvSpPr>
          <p:cNvPr id="23" name="Text Placeholder 8">
            <a:extLst>
              <a:ext uri="{FF2B5EF4-FFF2-40B4-BE49-F238E27FC236}">
                <a16:creationId xmlns:a16="http://schemas.microsoft.com/office/drawing/2014/main" id="{84B60F21-0CC5-EE5D-630F-FE7D3D8987E9}"/>
              </a:ext>
            </a:extLst>
          </p:cNvPr>
          <p:cNvSpPr>
            <a:spLocks noGrp="1"/>
          </p:cNvSpPr>
          <p:nvPr>
            <p:ph type="body" sz="quarter" idx="25" hasCustomPrompt="1"/>
          </p:nvPr>
        </p:nvSpPr>
        <p:spPr>
          <a:xfrm>
            <a:off x="14828735" y="7122037"/>
            <a:ext cx="1371600" cy="488136"/>
          </a:xfrm>
        </p:spPr>
        <p:txBody>
          <a:bodyPr>
            <a:normAutofit/>
          </a:bodyPr>
          <a:lstStyle>
            <a:lvl1pPr>
              <a:lnSpc>
                <a:spcPct val="124000"/>
              </a:lnSpc>
              <a:defRPr sz="2400"/>
            </a:lvl1pPr>
          </a:lstStyle>
          <a:p>
            <a:pPr lvl="0"/>
            <a:r>
              <a:rPr lang="en-US" dirty="0"/>
              <a:t>2023</a:t>
            </a:r>
          </a:p>
        </p:txBody>
      </p:sp>
      <p:sp>
        <p:nvSpPr>
          <p:cNvPr id="24" name="Text Placeholder 8">
            <a:extLst>
              <a:ext uri="{FF2B5EF4-FFF2-40B4-BE49-F238E27FC236}">
                <a16:creationId xmlns:a16="http://schemas.microsoft.com/office/drawing/2014/main" id="{47987B14-B927-CE12-924A-4EB140AFAA29}"/>
              </a:ext>
            </a:extLst>
          </p:cNvPr>
          <p:cNvSpPr>
            <a:spLocks noGrp="1"/>
          </p:cNvSpPr>
          <p:nvPr>
            <p:ph type="body" sz="quarter" idx="26" hasCustomPrompt="1"/>
          </p:nvPr>
        </p:nvSpPr>
        <p:spPr>
          <a:xfrm>
            <a:off x="19263575" y="7122037"/>
            <a:ext cx="1371600" cy="488136"/>
          </a:xfrm>
        </p:spPr>
        <p:txBody>
          <a:bodyPr>
            <a:normAutofit/>
          </a:bodyPr>
          <a:lstStyle>
            <a:lvl1pPr>
              <a:lnSpc>
                <a:spcPct val="124000"/>
              </a:lnSpc>
              <a:defRPr sz="2400"/>
            </a:lvl1pPr>
          </a:lstStyle>
          <a:p>
            <a:pPr lvl="0"/>
            <a:r>
              <a:rPr lang="en-US" dirty="0"/>
              <a:t>2023</a:t>
            </a:r>
          </a:p>
        </p:txBody>
      </p:sp>
      <p:sp>
        <p:nvSpPr>
          <p:cNvPr id="7" name="Text Placeholder 6">
            <a:extLst>
              <a:ext uri="{FF2B5EF4-FFF2-40B4-BE49-F238E27FC236}">
                <a16:creationId xmlns:a16="http://schemas.microsoft.com/office/drawing/2014/main" id="{0DF853C7-671F-A514-4425-3D175D3C6FA2}"/>
              </a:ext>
            </a:extLst>
          </p:cNvPr>
          <p:cNvSpPr>
            <a:spLocks noGrp="1"/>
          </p:cNvSpPr>
          <p:nvPr>
            <p:ph type="body" sz="quarter" idx="29" hasCustomPrompt="1"/>
          </p:nvPr>
        </p:nvSpPr>
        <p:spPr>
          <a:xfrm>
            <a:off x="5959055" y="7821663"/>
            <a:ext cx="4065055" cy="310896"/>
          </a:xfrm>
          <a:custGeom>
            <a:avLst/>
            <a:gdLst>
              <a:gd name="connsiteX0" fmla="*/ 155448 w 4065055"/>
              <a:gd name="connsiteY0" fmla="*/ 0 h 310896"/>
              <a:gd name="connsiteX1" fmla="*/ 298680 w 4065055"/>
              <a:gd name="connsiteY1" fmla="*/ 94941 h 310896"/>
              <a:gd name="connsiteX2" fmla="*/ 307231 w 4065055"/>
              <a:gd name="connsiteY2" fmla="*/ 137295 h 310896"/>
              <a:gd name="connsiteX3" fmla="*/ 3935739 w 4065055"/>
              <a:gd name="connsiteY3" fmla="*/ 137295 h 310896"/>
              <a:gd name="connsiteX4" fmla="*/ 3935739 w 4065055"/>
              <a:gd name="connsiteY4" fmla="*/ 64008 h 310896"/>
              <a:gd name="connsiteX5" fmla="*/ 4065055 w 4065055"/>
              <a:gd name="connsiteY5" fmla="*/ 155448 h 310896"/>
              <a:gd name="connsiteX6" fmla="*/ 3935739 w 4065055"/>
              <a:gd name="connsiteY6" fmla="*/ 246888 h 310896"/>
              <a:gd name="connsiteX7" fmla="*/ 3935739 w 4065055"/>
              <a:gd name="connsiteY7" fmla="*/ 173601 h 310896"/>
              <a:gd name="connsiteX8" fmla="*/ 307231 w 4065055"/>
              <a:gd name="connsiteY8" fmla="*/ 173601 h 310896"/>
              <a:gd name="connsiteX9" fmla="*/ 298680 w 4065055"/>
              <a:gd name="connsiteY9" fmla="*/ 215956 h 310896"/>
              <a:gd name="connsiteX10" fmla="*/ 155448 w 4065055"/>
              <a:gd name="connsiteY10" fmla="*/ 310896 h 310896"/>
              <a:gd name="connsiteX11" fmla="*/ 0 w 4065055"/>
              <a:gd name="connsiteY11" fmla="*/ 155448 h 310896"/>
              <a:gd name="connsiteX12" fmla="*/ 155448 w 4065055"/>
              <a:gd name="connsiteY12" fmla="*/ 0 h 3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5055" h="310896">
                <a:moveTo>
                  <a:pt x="155448" y="0"/>
                </a:moveTo>
                <a:cubicBezTo>
                  <a:pt x="219837" y="0"/>
                  <a:pt x="275082" y="39148"/>
                  <a:pt x="298680" y="94941"/>
                </a:cubicBezTo>
                <a:lnTo>
                  <a:pt x="307231" y="137295"/>
                </a:lnTo>
                <a:lnTo>
                  <a:pt x="3935739" y="137295"/>
                </a:lnTo>
                <a:lnTo>
                  <a:pt x="3935739" y="64008"/>
                </a:lnTo>
                <a:lnTo>
                  <a:pt x="4065055" y="155448"/>
                </a:lnTo>
                <a:lnTo>
                  <a:pt x="3935739" y="246888"/>
                </a:lnTo>
                <a:lnTo>
                  <a:pt x="3935739" y="173601"/>
                </a:lnTo>
                <a:lnTo>
                  <a:pt x="307231" y="173601"/>
                </a:lnTo>
                <a:lnTo>
                  <a:pt x="298680" y="215956"/>
                </a:lnTo>
                <a:cubicBezTo>
                  <a:pt x="275082" y="271748"/>
                  <a:pt x="219837" y="310896"/>
                  <a:pt x="155448" y="310896"/>
                </a:cubicBezTo>
                <a:cubicBezTo>
                  <a:pt x="69596" y="310896"/>
                  <a:pt x="0" y="241300"/>
                  <a:pt x="0" y="155448"/>
                </a:cubicBezTo>
                <a:cubicBezTo>
                  <a:pt x="0" y="69596"/>
                  <a:pt x="69596" y="0"/>
                  <a:pt x="155448" y="0"/>
                </a:cubicBezTo>
                <a:close/>
              </a:path>
            </a:pathLst>
          </a:custGeom>
          <a:solidFill>
            <a:schemeClr val="tx2"/>
          </a:solidFill>
          <a:ln>
            <a:noFill/>
          </a:ln>
        </p:spPr>
        <p:txBody>
          <a:bodyPr wrap="square">
            <a:noAutofit/>
          </a:bodyPr>
          <a:lstStyle>
            <a:lvl1pPr>
              <a:lnSpc>
                <a:spcPct val="124000"/>
              </a:lnSpc>
              <a:defRPr sz="2200"/>
            </a:lvl1pPr>
          </a:lstStyle>
          <a:p>
            <a:pPr lvl="0"/>
            <a:r>
              <a:rPr lang="nb-NO" noProof="0" dirty="0"/>
              <a:t> </a:t>
            </a:r>
          </a:p>
        </p:txBody>
      </p:sp>
      <p:sp>
        <p:nvSpPr>
          <p:cNvPr id="8" name="Text Placeholder 7">
            <a:extLst>
              <a:ext uri="{FF2B5EF4-FFF2-40B4-BE49-F238E27FC236}">
                <a16:creationId xmlns:a16="http://schemas.microsoft.com/office/drawing/2014/main" id="{8485DEC8-2956-4B98-0377-D2F30D366132}"/>
              </a:ext>
            </a:extLst>
          </p:cNvPr>
          <p:cNvSpPr>
            <a:spLocks noGrp="1"/>
          </p:cNvSpPr>
          <p:nvPr>
            <p:ph type="body" sz="quarter" idx="30" hasCustomPrompt="1"/>
          </p:nvPr>
        </p:nvSpPr>
        <p:spPr>
          <a:xfrm>
            <a:off x="10393895" y="7821663"/>
            <a:ext cx="4065055" cy="310896"/>
          </a:xfrm>
          <a:custGeom>
            <a:avLst/>
            <a:gdLst>
              <a:gd name="connsiteX0" fmla="*/ 155448 w 4065055"/>
              <a:gd name="connsiteY0" fmla="*/ 0 h 310896"/>
              <a:gd name="connsiteX1" fmla="*/ 298680 w 4065055"/>
              <a:gd name="connsiteY1" fmla="*/ 94941 h 310896"/>
              <a:gd name="connsiteX2" fmla="*/ 307231 w 4065055"/>
              <a:gd name="connsiteY2" fmla="*/ 137295 h 310896"/>
              <a:gd name="connsiteX3" fmla="*/ 3935739 w 4065055"/>
              <a:gd name="connsiteY3" fmla="*/ 137295 h 310896"/>
              <a:gd name="connsiteX4" fmla="*/ 3935739 w 4065055"/>
              <a:gd name="connsiteY4" fmla="*/ 64008 h 310896"/>
              <a:gd name="connsiteX5" fmla="*/ 4065055 w 4065055"/>
              <a:gd name="connsiteY5" fmla="*/ 155448 h 310896"/>
              <a:gd name="connsiteX6" fmla="*/ 3935739 w 4065055"/>
              <a:gd name="connsiteY6" fmla="*/ 246888 h 310896"/>
              <a:gd name="connsiteX7" fmla="*/ 3935739 w 4065055"/>
              <a:gd name="connsiteY7" fmla="*/ 173601 h 310896"/>
              <a:gd name="connsiteX8" fmla="*/ 307231 w 4065055"/>
              <a:gd name="connsiteY8" fmla="*/ 173601 h 310896"/>
              <a:gd name="connsiteX9" fmla="*/ 298680 w 4065055"/>
              <a:gd name="connsiteY9" fmla="*/ 215956 h 310896"/>
              <a:gd name="connsiteX10" fmla="*/ 155448 w 4065055"/>
              <a:gd name="connsiteY10" fmla="*/ 310896 h 310896"/>
              <a:gd name="connsiteX11" fmla="*/ 0 w 4065055"/>
              <a:gd name="connsiteY11" fmla="*/ 155448 h 310896"/>
              <a:gd name="connsiteX12" fmla="*/ 155448 w 4065055"/>
              <a:gd name="connsiteY12" fmla="*/ 0 h 3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5055" h="310896">
                <a:moveTo>
                  <a:pt x="155448" y="0"/>
                </a:moveTo>
                <a:cubicBezTo>
                  <a:pt x="219837" y="0"/>
                  <a:pt x="275082" y="39148"/>
                  <a:pt x="298680" y="94941"/>
                </a:cubicBezTo>
                <a:lnTo>
                  <a:pt x="307231" y="137295"/>
                </a:lnTo>
                <a:lnTo>
                  <a:pt x="3935739" y="137295"/>
                </a:lnTo>
                <a:lnTo>
                  <a:pt x="3935739" y="64008"/>
                </a:lnTo>
                <a:lnTo>
                  <a:pt x="4065055" y="155448"/>
                </a:lnTo>
                <a:lnTo>
                  <a:pt x="3935739" y="246888"/>
                </a:lnTo>
                <a:lnTo>
                  <a:pt x="3935739" y="173601"/>
                </a:lnTo>
                <a:lnTo>
                  <a:pt x="307231" y="173601"/>
                </a:lnTo>
                <a:lnTo>
                  <a:pt x="298680" y="215956"/>
                </a:lnTo>
                <a:cubicBezTo>
                  <a:pt x="275082" y="271748"/>
                  <a:pt x="219837" y="310896"/>
                  <a:pt x="155448" y="310896"/>
                </a:cubicBezTo>
                <a:cubicBezTo>
                  <a:pt x="69596" y="310896"/>
                  <a:pt x="0" y="241300"/>
                  <a:pt x="0" y="155448"/>
                </a:cubicBezTo>
                <a:cubicBezTo>
                  <a:pt x="0" y="69596"/>
                  <a:pt x="69596" y="0"/>
                  <a:pt x="155448" y="0"/>
                </a:cubicBezTo>
                <a:close/>
              </a:path>
            </a:pathLst>
          </a:custGeom>
          <a:solidFill>
            <a:schemeClr val="accent1"/>
          </a:solidFill>
          <a:ln>
            <a:noFill/>
          </a:ln>
        </p:spPr>
        <p:txBody>
          <a:bodyPr wrap="square">
            <a:noAutofit/>
          </a:bodyPr>
          <a:lstStyle>
            <a:lvl1pPr>
              <a:lnSpc>
                <a:spcPct val="124000"/>
              </a:lnSpc>
              <a:defRPr sz="2200"/>
            </a:lvl1pPr>
          </a:lstStyle>
          <a:p>
            <a:pPr lvl="0"/>
            <a:r>
              <a:rPr lang="nb-NO" noProof="0" dirty="0"/>
              <a:t> </a:t>
            </a:r>
          </a:p>
        </p:txBody>
      </p:sp>
      <p:sp>
        <p:nvSpPr>
          <p:cNvPr id="25" name="Text Placeholder 24">
            <a:extLst>
              <a:ext uri="{FF2B5EF4-FFF2-40B4-BE49-F238E27FC236}">
                <a16:creationId xmlns:a16="http://schemas.microsoft.com/office/drawing/2014/main" id="{3B5F06F4-15BC-3DCF-0F15-7E394CF3E5C1}"/>
              </a:ext>
            </a:extLst>
          </p:cNvPr>
          <p:cNvSpPr>
            <a:spLocks noGrp="1"/>
          </p:cNvSpPr>
          <p:nvPr>
            <p:ph type="body" sz="quarter" idx="31" hasCustomPrompt="1"/>
          </p:nvPr>
        </p:nvSpPr>
        <p:spPr>
          <a:xfrm>
            <a:off x="14828735" y="7821663"/>
            <a:ext cx="4065055" cy="310896"/>
          </a:xfrm>
          <a:custGeom>
            <a:avLst/>
            <a:gdLst>
              <a:gd name="connsiteX0" fmla="*/ 155448 w 4065055"/>
              <a:gd name="connsiteY0" fmla="*/ 0 h 310896"/>
              <a:gd name="connsiteX1" fmla="*/ 298680 w 4065055"/>
              <a:gd name="connsiteY1" fmla="*/ 94941 h 310896"/>
              <a:gd name="connsiteX2" fmla="*/ 307231 w 4065055"/>
              <a:gd name="connsiteY2" fmla="*/ 137295 h 310896"/>
              <a:gd name="connsiteX3" fmla="*/ 3935739 w 4065055"/>
              <a:gd name="connsiteY3" fmla="*/ 137295 h 310896"/>
              <a:gd name="connsiteX4" fmla="*/ 3935739 w 4065055"/>
              <a:gd name="connsiteY4" fmla="*/ 64008 h 310896"/>
              <a:gd name="connsiteX5" fmla="*/ 4065055 w 4065055"/>
              <a:gd name="connsiteY5" fmla="*/ 155448 h 310896"/>
              <a:gd name="connsiteX6" fmla="*/ 3935739 w 4065055"/>
              <a:gd name="connsiteY6" fmla="*/ 246888 h 310896"/>
              <a:gd name="connsiteX7" fmla="*/ 3935739 w 4065055"/>
              <a:gd name="connsiteY7" fmla="*/ 173601 h 310896"/>
              <a:gd name="connsiteX8" fmla="*/ 307231 w 4065055"/>
              <a:gd name="connsiteY8" fmla="*/ 173601 h 310896"/>
              <a:gd name="connsiteX9" fmla="*/ 298680 w 4065055"/>
              <a:gd name="connsiteY9" fmla="*/ 215956 h 310896"/>
              <a:gd name="connsiteX10" fmla="*/ 155448 w 4065055"/>
              <a:gd name="connsiteY10" fmla="*/ 310896 h 310896"/>
              <a:gd name="connsiteX11" fmla="*/ 0 w 4065055"/>
              <a:gd name="connsiteY11" fmla="*/ 155448 h 310896"/>
              <a:gd name="connsiteX12" fmla="*/ 155448 w 4065055"/>
              <a:gd name="connsiteY12" fmla="*/ 0 h 31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65055" h="310896">
                <a:moveTo>
                  <a:pt x="155448" y="0"/>
                </a:moveTo>
                <a:cubicBezTo>
                  <a:pt x="219837" y="0"/>
                  <a:pt x="275082" y="39148"/>
                  <a:pt x="298680" y="94941"/>
                </a:cubicBezTo>
                <a:lnTo>
                  <a:pt x="307231" y="137295"/>
                </a:lnTo>
                <a:lnTo>
                  <a:pt x="3935739" y="137295"/>
                </a:lnTo>
                <a:lnTo>
                  <a:pt x="3935739" y="64008"/>
                </a:lnTo>
                <a:lnTo>
                  <a:pt x="4065055" y="155448"/>
                </a:lnTo>
                <a:lnTo>
                  <a:pt x="3935739" y="246888"/>
                </a:lnTo>
                <a:lnTo>
                  <a:pt x="3935739" y="173601"/>
                </a:lnTo>
                <a:lnTo>
                  <a:pt x="307231" y="173601"/>
                </a:lnTo>
                <a:lnTo>
                  <a:pt x="298680" y="215956"/>
                </a:lnTo>
                <a:cubicBezTo>
                  <a:pt x="275082" y="271748"/>
                  <a:pt x="219837" y="310896"/>
                  <a:pt x="155448" y="310896"/>
                </a:cubicBezTo>
                <a:cubicBezTo>
                  <a:pt x="69596" y="310896"/>
                  <a:pt x="0" y="241300"/>
                  <a:pt x="0" y="155448"/>
                </a:cubicBezTo>
                <a:cubicBezTo>
                  <a:pt x="0" y="69596"/>
                  <a:pt x="69596" y="0"/>
                  <a:pt x="155448" y="0"/>
                </a:cubicBezTo>
                <a:close/>
              </a:path>
            </a:pathLst>
          </a:custGeom>
          <a:solidFill>
            <a:schemeClr val="tx2"/>
          </a:solidFill>
          <a:ln>
            <a:noFill/>
          </a:ln>
        </p:spPr>
        <p:txBody>
          <a:bodyPr wrap="square">
            <a:noAutofit/>
          </a:bodyPr>
          <a:lstStyle>
            <a:lvl1pPr>
              <a:lnSpc>
                <a:spcPct val="124000"/>
              </a:lnSpc>
              <a:defRPr sz="2200"/>
            </a:lvl1pPr>
          </a:lstStyle>
          <a:p>
            <a:pPr lvl="0"/>
            <a:r>
              <a:rPr lang="nb-NO" noProof="0" dirty="0"/>
              <a:t> </a:t>
            </a:r>
          </a:p>
        </p:txBody>
      </p:sp>
      <p:sp>
        <p:nvSpPr>
          <p:cNvPr id="27" name="Text Placeholder 8">
            <a:extLst>
              <a:ext uri="{FF2B5EF4-FFF2-40B4-BE49-F238E27FC236}">
                <a16:creationId xmlns:a16="http://schemas.microsoft.com/office/drawing/2014/main" id="{66653C0D-6AE9-6F2A-3268-7C15C489A9F3}"/>
              </a:ext>
            </a:extLst>
          </p:cNvPr>
          <p:cNvSpPr>
            <a:spLocks noGrp="1"/>
          </p:cNvSpPr>
          <p:nvPr>
            <p:ph type="body" sz="quarter" idx="32" hasCustomPrompt="1"/>
          </p:nvPr>
        </p:nvSpPr>
        <p:spPr>
          <a:xfrm>
            <a:off x="19263575" y="7821663"/>
            <a:ext cx="310896" cy="310896"/>
          </a:xfrm>
          <a:prstGeom prst="ellipse">
            <a:avLst/>
          </a:prstGeom>
          <a:solidFill>
            <a:schemeClr val="accent1"/>
          </a:solidFill>
        </p:spPr>
        <p:txBody>
          <a:bodyPr anchor="ctr">
            <a:normAutofit/>
          </a:bodyPr>
          <a:lstStyle>
            <a:lvl1pPr algn="ctr">
              <a:lnSpc>
                <a:spcPct val="100000"/>
              </a:lnSpc>
              <a:spcAft>
                <a:spcPts val="0"/>
              </a:spcAft>
              <a:defRPr sz="2400">
                <a:latin typeface="+mj-lt"/>
              </a:defRPr>
            </a:lvl1pPr>
          </a:lstStyle>
          <a:p>
            <a:pPr lvl="0"/>
            <a:r>
              <a:rPr lang="en-US" dirty="0"/>
              <a:t> </a:t>
            </a:r>
          </a:p>
        </p:txBody>
      </p:sp>
    </p:spTree>
    <p:extLst>
      <p:ext uri="{BB962C8B-B14F-4D97-AF65-F5344CB8AC3E}">
        <p14:creationId xmlns:p14="http://schemas.microsoft.com/office/powerpoint/2010/main" val="38812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and Text with Image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C05B9-72F9-C92F-403E-2067F881F525}"/>
              </a:ext>
            </a:extLst>
          </p:cNvPr>
          <p:cNvSpPr>
            <a:spLocks noGrp="1"/>
          </p:cNvSpPr>
          <p:nvPr>
            <p:ph type="title" hasCustomPrompt="1"/>
          </p:nvPr>
        </p:nvSpPr>
        <p:spPr>
          <a:xfrm>
            <a:off x="1524217" y="2942025"/>
            <a:ext cx="10175414" cy="3645877"/>
          </a:xfrm>
        </p:spPr>
        <p:txBody>
          <a:bodyPr anchor="b"/>
          <a:lstStyle/>
          <a:p>
            <a:r>
              <a:rPr lang="nb-NO" noProof="0" dirty="0"/>
              <a:t>Dette er en underoverskrift</a:t>
            </a:r>
          </a:p>
        </p:txBody>
      </p:sp>
      <p:sp>
        <p:nvSpPr>
          <p:cNvPr id="9" name="Picture Placeholder 8">
            <a:extLst>
              <a:ext uri="{FF2B5EF4-FFF2-40B4-BE49-F238E27FC236}">
                <a16:creationId xmlns:a16="http://schemas.microsoft.com/office/drawing/2014/main" id="{C00CC676-0CC5-7B05-8536-4CEA1F1E7E72}"/>
              </a:ext>
            </a:extLst>
          </p:cNvPr>
          <p:cNvSpPr>
            <a:spLocks noGrp="1"/>
          </p:cNvSpPr>
          <p:nvPr>
            <p:ph type="pic" sz="quarter" idx="12" hasCustomPrompt="1"/>
          </p:nvPr>
        </p:nvSpPr>
        <p:spPr>
          <a:xfrm>
            <a:off x="12374880" y="0"/>
            <a:ext cx="12012295" cy="13716000"/>
          </a:xfrm>
          <a:solidFill>
            <a:srgbClr val="E7E7E7"/>
          </a:solidFill>
        </p:spPr>
        <p:txBody>
          <a:bodyPr/>
          <a:lstStyle>
            <a:lvl1pPr>
              <a:defRPr/>
            </a:lvl1pPr>
          </a:lstStyle>
          <a:p>
            <a:r>
              <a:rPr lang="nb-NO" dirty="0"/>
              <a:t> </a:t>
            </a:r>
          </a:p>
        </p:txBody>
      </p:sp>
      <p:sp>
        <p:nvSpPr>
          <p:cNvPr id="3" name="Date Placeholder 2">
            <a:extLst>
              <a:ext uri="{FF2B5EF4-FFF2-40B4-BE49-F238E27FC236}">
                <a16:creationId xmlns:a16="http://schemas.microsoft.com/office/drawing/2014/main" id="{C18F12A8-CF8D-3F28-E6A3-6D49F53A6055}"/>
              </a:ext>
            </a:extLst>
          </p:cNvPr>
          <p:cNvSpPr>
            <a:spLocks noGrp="1"/>
          </p:cNvSpPr>
          <p:nvPr>
            <p:ph type="dt" sz="half" idx="10"/>
          </p:nvPr>
        </p:nvSpPr>
        <p:spPr/>
        <p:txBody>
          <a:bodyPr/>
          <a:lstStyle>
            <a:lvl1pPr>
              <a:defRPr>
                <a:solidFill>
                  <a:schemeClr val="bg2"/>
                </a:solidFill>
              </a:defRPr>
            </a:lvl1pPr>
          </a:lstStyle>
          <a:p>
            <a:fld id="{D40A2043-A7FB-47AF-B536-FDB01B9B2241}" type="datetime4">
              <a:rPr lang="nb-NO" smtClean="0"/>
              <a:pPr/>
              <a:t>22. april 2026</a:t>
            </a:fld>
            <a:endParaRPr lang="nb-NO" dirty="0"/>
          </a:p>
        </p:txBody>
      </p:sp>
      <p:sp>
        <p:nvSpPr>
          <p:cNvPr id="5" name="Content Placeholder 4">
            <a:extLst>
              <a:ext uri="{FF2B5EF4-FFF2-40B4-BE49-F238E27FC236}">
                <a16:creationId xmlns:a16="http://schemas.microsoft.com/office/drawing/2014/main" id="{88E050B7-DABA-2A2B-102E-A29892CCD565}"/>
              </a:ext>
            </a:extLst>
          </p:cNvPr>
          <p:cNvSpPr>
            <a:spLocks noGrp="1"/>
          </p:cNvSpPr>
          <p:nvPr>
            <p:ph sz="quarter" idx="13"/>
          </p:nvPr>
        </p:nvSpPr>
        <p:spPr>
          <a:xfrm>
            <a:off x="1524217" y="7263345"/>
            <a:ext cx="10177272" cy="559612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Tree>
    <p:extLst>
      <p:ext uri="{BB962C8B-B14F-4D97-AF65-F5344CB8AC3E}">
        <p14:creationId xmlns:p14="http://schemas.microsoft.com/office/powerpoint/2010/main" val="181071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ading and Text with Image 2">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76C0DD1-2F69-8401-8959-338149B2121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202365" y="-1"/>
            <a:ext cx="7509976" cy="8590091"/>
          </a:xfrm>
          <a:prstGeom prst="rect">
            <a:avLst/>
          </a:prstGeom>
        </p:spPr>
      </p:pic>
      <p:sp>
        <p:nvSpPr>
          <p:cNvPr id="20" name="Picture Placeholder 19">
            <a:extLst>
              <a:ext uri="{FF2B5EF4-FFF2-40B4-BE49-F238E27FC236}">
                <a16:creationId xmlns:a16="http://schemas.microsoft.com/office/drawing/2014/main" id="{62B3E4BD-D78D-AE67-59A3-7A3980DA95CE}"/>
              </a:ext>
            </a:extLst>
          </p:cNvPr>
          <p:cNvSpPr>
            <a:spLocks noGrp="1"/>
          </p:cNvSpPr>
          <p:nvPr>
            <p:ph type="pic" sz="quarter" idx="12" hasCustomPrompt="1"/>
          </p:nvPr>
        </p:nvSpPr>
        <p:spPr>
          <a:xfrm>
            <a:off x="1914544" y="3451860"/>
            <a:ext cx="8951293" cy="8989486"/>
          </a:xfrm>
          <a:custGeom>
            <a:avLst/>
            <a:gdLst>
              <a:gd name="connsiteX0" fmla="*/ 5879891 w 9000373"/>
              <a:gd name="connsiteY0" fmla="*/ 2166 h 9038775"/>
              <a:gd name="connsiteX1" fmla="*/ 8592229 w 9000373"/>
              <a:gd name="connsiteY1" fmla="*/ 1410266 h 9038775"/>
              <a:gd name="connsiteX2" fmla="*/ 8530648 w 9000373"/>
              <a:gd name="connsiteY2" fmla="*/ 5400491 h 9038775"/>
              <a:gd name="connsiteX3" fmla="*/ 6286381 w 9000373"/>
              <a:gd name="connsiteY3" fmla="*/ 8370907 h 9038775"/>
              <a:gd name="connsiteX4" fmla="*/ 2495752 w 9000373"/>
              <a:gd name="connsiteY4" fmla="*/ 8822629 h 9038775"/>
              <a:gd name="connsiteX5" fmla="*/ 5163 w 9000373"/>
              <a:gd name="connsiteY5" fmla="*/ 6242339 h 9038775"/>
              <a:gd name="connsiteX6" fmla="*/ 2564183 w 9000373"/>
              <a:gd name="connsiteY6" fmla="*/ 3141871 h 9038775"/>
              <a:gd name="connsiteX7" fmla="*/ 5225822 w 9000373"/>
              <a:gd name="connsiteY7" fmla="*/ 130386 h 9038775"/>
              <a:gd name="connsiteX8" fmla="*/ 5879891 w 9000373"/>
              <a:gd name="connsiteY8" fmla="*/ 2166 h 903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00373" h="9038775">
                <a:moveTo>
                  <a:pt x="5879891" y="2166"/>
                </a:moveTo>
                <a:cubicBezTo>
                  <a:pt x="6877167" y="-39411"/>
                  <a:pt x="8041855" y="520509"/>
                  <a:pt x="8592229" y="1410266"/>
                </a:cubicBezTo>
                <a:cubicBezTo>
                  <a:pt x="9262776" y="2505354"/>
                  <a:pt x="9009613" y="4093235"/>
                  <a:pt x="8530648" y="5400491"/>
                </a:cubicBezTo>
                <a:cubicBezTo>
                  <a:pt x="8051683" y="6707746"/>
                  <a:pt x="7340089" y="7727554"/>
                  <a:pt x="6286381" y="8370907"/>
                </a:cubicBezTo>
                <a:cubicBezTo>
                  <a:pt x="5225822" y="9007424"/>
                  <a:pt x="3823159" y="9253827"/>
                  <a:pt x="2495752" y="8822629"/>
                </a:cubicBezTo>
                <a:cubicBezTo>
                  <a:pt x="1161509" y="8384594"/>
                  <a:pt x="-90629" y="7262133"/>
                  <a:pt x="5163" y="6242339"/>
                </a:cubicBezTo>
                <a:cubicBezTo>
                  <a:pt x="107797" y="5229381"/>
                  <a:pt x="1558356" y="4312253"/>
                  <a:pt x="2564183" y="3141871"/>
                </a:cubicBezTo>
                <a:cubicBezTo>
                  <a:pt x="3576834" y="1971503"/>
                  <a:pt x="4137904" y="547888"/>
                  <a:pt x="5225822" y="130386"/>
                </a:cubicBezTo>
                <a:cubicBezTo>
                  <a:pt x="5428525" y="53388"/>
                  <a:pt x="5649750" y="11761"/>
                  <a:pt x="5879891" y="2166"/>
                </a:cubicBezTo>
                <a:close/>
              </a:path>
            </a:pathLst>
          </a:custGeom>
          <a:solidFill>
            <a:srgbClr val="E7E7E7"/>
          </a:solidFill>
        </p:spPr>
        <p:txBody>
          <a:bodyPr wrap="square">
            <a:noAutofit/>
          </a:bodyPr>
          <a:lstStyle>
            <a:lvl1pPr>
              <a:defRPr/>
            </a:lvl1pPr>
          </a:lstStyle>
          <a:p>
            <a:r>
              <a:rPr lang="nb-NO" dirty="0"/>
              <a:t> </a:t>
            </a:r>
          </a:p>
        </p:txBody>
      </p:sp>
      <p:sp>
        <p:nvSpPr>
          <p:cNvPr id="3" name="Date Placeholder 2">
            <a:extLst>
              <a:ext uri="{FF2B5EF4-FFF2-40B4-BE49-F238E27FC236}">
                <a16:creationId xmlns:a16="http://schemas.microsoft.com/office/drawing/2014/main" id="{C18F12A8-CF8D-3F28-E6A3-6D49F53A6055}"/>
              </a:ext>
            </a:extLst>
          </p:cNvPr>
          <p:cNvSpPr>
            <a:spLocks noGrp="1"/>
          </p:cNvSpPr>
          <p:nvPr>
            <p:ph type="dt" sz="half" idx="10"/>
          </p:nvPr>
        </p:nvSpPr>
        <p:spPr/>
        <p:txBody>
          <a:bodyPr/>
          <a:lstStyle>
            <a:lvl1pPr>
              <a:defRPr>
                <a:solidFill>
                  <a:schemeClr val="tx2"/>
                </a:solidFill>
              </a:defRPr>
            </a:lvl1pPr>
          </a:lstStyle>
          <a:p>
            <a:fld id="{D40A2043-A7FB-47AF-B536-FDB01B9B2241}" type="datetime4">
              <a:rPr lang="nb-NO" smtClean="0"/>
              <a:pPr/>
              <a:t>22. april 2026</a:t>
            </a:fld>
            <a:endParaRPr lang="nb-NO" dirty="0"/>
          </a:p>
        </p:txBody>
      </p:sp>
      <p:grpSp>
        <p:nvGrpSpPr>
          <p:cNvPr id="21" name="Group 20">
            <a:extLst>
              <a:ext uri="{FF2B5EF4-FFF2-40B4-BE49-F238E27FC236}">
                <a16:creationId xmlns:a16="http://schemas.microsoft.com/office/drawing/2014/main" id="{5FC9453B-A338-37EC-DA63-71F9C6747015}"/>
              </a:ext>
            </a:extLst>
          </p:cNvPr>
          <p:cNvGrpSpPr/>
          <p:nvPr userDrawn="1"/>
        </p:nvGrpSpPr>
        <p:grpSpPr>
          <a:xfrm>
            <a:off x="1518624" y="805546"/>
            <a:ext cx="3072384" cy="988231"/>
            <a:chOff x="1518624" y="805546"/>
            <a:chExt cx="3072384" cy="988231"/>
          </a:xfrm>
        </p:grpSpPr>
        <p:pic>
          <p:nvPicPr>
            <p:cNvPr id="22" name="Graphic 21">
              <a:extLst>
                <a:ext uri="{FF2B5EF4-FFF2-40B4-BE49-F238E27FC236}">
                  <a16:creationId xmlns:a16="http://schemas.microsoft.com/office/drawing/2014/main" id="{81A96CC2-DA53-92D3-17BF-8517DF00C9B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8624" y="805546"/>
              <a:ext cx="3071596" cy="101961"/>
            </a:xfrm>
            <a:prstGeom prst="rect">
              <a:avLst/>
            </a:prstGeom>
          </p:spPr>
        </p:pic>
        <p:pic>
          <p:nvPicPr>
            <p:cNvPr id="23" name="Graphic 22">
              <a:extLst>
                <a:ext uri="{FF2B5EF4-FFF2-40B4-BE49-F238E27FC236}">
                  <a16:creationId xmlns:a16="http://schemas.microsoft.com/office/drawing/2014/main" id="{2A977D44-8F3D-4396-20FC-4D4ABC107EC2}"/>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18624" y="1691789"/>
              <a:ext cx="3072384" cy="101988"/>
            </a:xfrm>
            <a:prstGeom prst="rect">
              <a:avLst/>
            </a:prstGeom>
          </p:spPr>
        </p:pic>
        <p:pic>
          <p:nvPicPr>
            <p:cNvPr id="24" name="Graphic 23">
              <a:extLst>
                <a:ext uri="{FF2B5EF4-FFF2-40B4-BE49-F238E27FC236}">
                  <a16:creationId xmlns:a16="http://schemas.microsoft.com/office/drawing/2014/main" id="{F5FE5170-DF8C-E523-024F-9434828E792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8624" y="995027"/>
              <a:ext cx="3071596" cy="609242"/>
            </a:xfrm>
            <a:prstGeom prst="rect">
              <a:avLst/>
            </a:prstGeom>
          </p:spPr>
        </p:pic>
      </p:grpSp>
      <p:sp>
        <p:nvSpPr>
          <p:cNvPr id="2" name="Title 1">
            <a:extLst>
              <a:ext uri="{FF2B5EF4-FFF2-40B4-BE49-F238E27FC236}">
                <a16:creationId xmlns:a16="http://schemas.microsoft.com/office/drawing/2014/main" id="{BF4C05B9-72F9-C92F-403E-2067F881F525}"/>
              </a:ext>
            </a:extLst>
          </p:cNvPr>
          <p:cNvSpPr>
            <a:spLocks noGrp="1"/>
          </p:cNvSpPr>
          <p:nvPr>
            <p:ph type="title" hasCustomPrompt="1"/>
          </p:nvPr>
        </p:nvSpPr>
        <p:spPr>
          <a:xfrm>
            <a:off x="12390121" y="2183541"/>
            <a:ext cx="10478430" cy="3645877"/>
          </a:xfrm>
        </p:spPr>
        <p:txBody>
          <a:bodyPr anchor="b"/>
          <a:lstStyle>
            <a:lvl1pPr>
              <a:defRPr/>
            </a:lvl1pPr>
          </a:lstStyle>
          <a:p>
            <a:r>
              <a:rPr lang="nb-NO" noProof="0" dirty="0"/>
              <a:t>Dette er en</a:t>
            </a:r>
            <a:br>
              <a:rPr lang="nb-NO" noProof="0" dirty="0"/>
            </a:br>
            <a:r>
              <a:rPr lang="nb-NO" noProof="0" dirty="0"/>
              <a:t>underoverskrift</a:t>
            </a:r>
          </a:p>
        </p:txBody>
      </p:sp>
      <p:sp>
        <p:nvSpPr>
          <p:cNvPr id="4" name="Content Placeholder 4">
            <a:extLst>
              <a:ext uri="{FF2B5EF4-FFF2-40B4-BE49-F238E27FC236}">
                <a16:creationId xmlns:a16="http://schemas.microsoft.com/office/drawing/2014/main" id="{82EB1F7C-B540-4F9C-0E04-A3409FB0EABF}"/>
              </a:ext>
            </a:extLst>
          </p:cNvPr>
          <p:cNvSpPr>
            <a:spLocks noGrp="1"/>
          </p:cNvSpPr>
          <p:nvPr>
            <p:ph sz="quarter" idx="13"/>
          </p:nvPr>
        </p:nvSpPr>
        <p:spPr>
          <a:xfrm>
            <a:off x="12389527" y="6487406"/>
            <a:ext cx="10479024" cy="595274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Tree>
    <p:extLst>
      <p:ext uri="{BB962C8B-B14F-4D97-AF65-F5344CB8AC3E}">
        <p14:creationId xmlns:p14="http://schemas.microsoft.com/office/powerpoint/2010/main" val="1114076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and Text with Image 3">
    <p:bg>
      <p:bgPr>
        <a:solidFill>
          <a:schemeClr val="bg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0616424-1017-6F93-18ED-0CC5B66ADE69}"/>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7712055" y="0"/>
            <a:ext cx="6675120" cy="6675120"/>
          </a:xfrm>
          <a:prstGeom prst="rect">
            <a:avLst/>
          </a:prstGeom>
        </p:spPr>
      </p:pic>
      <p:sp>
        <p:nvSpPr>
          <p:cNvPr id="13" name="Picture Placeholder 12">
            <a:extLst>
              <a:ext uri="{FF2B5EF4-FFF2-40B4-BE49-F238E27FC236}">
                <a16:creationId xmlns:a16="http://schemas.microsoft.com/office/drawing/2014/main" id="{1C808781-9AAF-A374-5364-20E750771CDF}"/>
              </a:ext>
            </a:extLst>
          </p:cNvPr>
          <p:cNvSpPr>
            <a:spLocks noGrp="1"/>
          </p:cNvSpPr>
          <p:nvPr>
            <p:ph type="pic" sz="quarter" idx="12" hasCustomPrompt="1"/>
          </p:nvPr>
        </p:nvSpPr>
        <p:spPr>
          <a:xfrm>
            <a:off x="13574124" y="2954207"/>
            <a:ext cx="6766560" cy="8860457"/>
          </a:xfrm>
          <a:solidFill>
            <a:srgbClr val="E7E7E7"/>
          </a:solidFill>
        </p:spPr>
        <p:txBody>
          <a:bodyPr/>
          <a:lstStyle>
            <a:lvl1pPr>
              <a:defRPr/>
            </a:lvl1pPr>
          </a:lstStyle>
          <a:p>
            <a:r>
              <a:rPr lang="nb-NO" dirty="0"/>
              <a:t> </a:t>
            </a:r>
          </a:p>
        </p:txBody>
      </p:sp>
      <p:sp>
        <p:nvSpPr>
          <p:cNvPr id="7" name="Date Placeholder 6">
            <a:extLst>
              <a:ext uri="{FF2B5EF4-FFF2-40B4-BE49-F238E27FC236}">
                <a16:creationId xmlns:a16="http://schemas.microsoft.com/office/drawing/2014/main" id="{6535AEF8-FAAC-5EEE-8D1D-1E9EA78FEDEC}"/>
              </a:ext>
            </a:extLst>
          </p:cNvPr>
          <p:cNvSpPr>
            <a:spLocks noGrp="1"/>
          </p:cNvSpPr>
          <p:nvPr>
            <p:ph type="dt" sz="half" idx="10"/>
          </p:nvPr>
        </p:nvSpPr>
        <p:spPr/>
        <p:txBody>
          <a:bodyPr/>
          <a:lstStyle>
            <a:lvl1pPr>
              <a:defRPr>
                <a:solidFill>
                  <a:schemeClr val="tx2"/>
                </a:solidFill>
              </a:defRPr>
            </a:lvl1pPr>
          </a:lstStyle>
          <a:p>
            <a:fld id="{E63B8853-FFC3-4A05-AC0E-24EE46ED9259}" type="datetime4">
              <a:rPr lang="nb-NO" smtClean="0"/>
              <a:pPr/>
              <a:t>22. april 2026</a:t>
            </a:fld>
            <a:endParaRPr lang="nb-NO" dirty="0"/>
          </a:p>
        </p:txBody>
      </p:sp>
      <p:sp>
        <p:nvSpPr>
          <p:cNvPr id="4" name="Title 3">
            <a:extLst>
              <a:ext uri="{FF2B5EF4-FFF2-40B4-BE49-F238E27FC236}">
                <a16:creationId xmlns:a16="http://schemas.microsoft.com/office/drawing/2014/main" id="{CBCE558F-D251-8AFD-AD37-B71DDBD4BDE3}"/>
              </a:ext>
            </a:extLst>
          </p:cNvPr>
          <p:cNvSpPr>
            <a:spLocks noGrp="1"/>
          </p:cNvSpPr>
          <p:nvPr>
            <p:ph type="title" hasCustomPrompt="1"/>
          </p:nvPr>
        </p:nvSpPr>
        <p:spPr>
          <a:xfrm>
            <a:off x="1518624" y="2923147"/>
            <a:ext cx="10175414" cy="2743200"/>
          </a:xfrm>
        </p:spPr>
        <p:txBody>
          <a:bodyPr anchor="b"/>
          <a:lstStyle/>
          <a:p>
            <a:r>
              <a:rPr lang="nb-NO" noProof="0" dirty="0"/>
              <a:t>Dette er en underoverskrift</a:t>
            </a:r>
          </a:p>
        </p:txBody>
      </p:sp>
      <p:sp>
        <p:nvSpPr>
          <p:cNvPr id="2" name="Content Placeholder 4">
            <a:extLst>
              <a:ext uri="{FF2B5EF4-FFF2-40B4-BE49-F238E27FC236}">
                <a16:creationId xmlns:a16="http://schemas.microsoft.com/office/drawing/2014/main" id="{857B789D-02A2-07B6-F1FD-9D2243C6C742}"/>
              </a:ext>
            </a:extLst>
          </p:cNvPr>
          <p:cNvSpPr>
            <a:spLocks noGrp="1"/>
          </p:cNvSpPr>
          <p:nvPr>
            <p:ph sz="quarter" idx="13"/>
          </p:nvPr>
        </p:nvSpPr>
        <p:spPr>
          <a:xfrm>
            <a:off x="1518624" y="6330740"/>
            <a:ext cx="10177272" cy="559612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Tree>
    <p:extLst>
      <p:ext uri="{BB962C8B-B14F-4D97-AF65-F5344CB8AC3E}">
        <p14:creationId xmlns:p14="http://schemas.microsoft.com/office/powerpoint/2010/main" val="1299895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 Heading | Important Point 1">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1E660FA-5B30-EFC5-F52C-649CF774EACE}"/>
              </a:ext>
            </a:extLst>
          </p:cNvPr>
          <p:cNvSpPr>
            <a:spLocks noGrp="1"/>
          </p:cNvSpPr>
          <p:nvPr>
            <p:ph type="pic" sz="quarter" idx="12" hasCustomPrompt="1"/>
          </p:nvPr>
        </p:nvSpPr>
        <p:spPr>
          <a:xfrm>
            <a:off x="63" y="0"/>
            <a:ext cx="24387048" cy="13716000"/>
          </a:xfrm>
        </p:spPr>
        <p:txBody>
          <a:bodyPr>
            <a:normAutofit/>
          </a:bodyPr>
          <a:lstStyle>
            <a:lvl1pPr>
              <a:defRPr sz="2000">
                <a:solidFill>
                  <a:schemeClr val="accent4">
                    <a:lumMod val="75000"/>
                  </a:schemeClr>
                </a:solidFill>
              </a:defRPr>
            </a:lvl1pPr>
          </a:lstStyle>
          <a:p>
            <a:r>
              <a:rPr lang="en-US" noProof="0" dirty="0"/>
              <a:t>Click here then go to the Insert ribbon to insert an image</a:t>
            </a:r>
          </a:p>
        </p:txBody>
      </p:sp>
      <p:sp>
        <p:nvSpPr>
          <p:cNvPr id="3" name="Date Placeholder 2">
            <a:extLst>
              <a:ext uri="{FF2B5EF4-FFF2-40B4-BE49-F238E27FC236}">
                <a16:creationId xmlns:a16="http://schemas.microsoft.com/office/drawing/2014/main" id="{B5250C38-70A4-BC5A-D87D-01BFA0BF3931}"/>
              </a:ext>
            </a:extLst>
          </p:cNvPr>
          <p:cNvSpPr>
            <a:spLocks noGrp="1"/>
          </p:cNvSpPr>
          <p:nvPr>
            <p:ph type="dt" sz="half" idx="10"/>
          </p:nvPr>
        </p:nvSpPr>
        <p:spPr/>
        <p:txBody>
          <a:bodyPr/>
          <a:lstStyle>
            <a:lvl1pPr>
              <a:defRPr>
                <a:solidFill>
                  <a:schemeClr val="bg2"/>
                </a:solidFill>
              </a:defRPr>
            </a:lvl1pPr>
          </a:lstStyle>
          <a:p>
            <a:fld id="{D40A2043-A7FB-47AF-B536-FDB01B9B2241}" type="datetime4">
              <a:rPr lang="nb-NO" smtClean="0"/>
              <a:pPr/>
              <a:t>22. april 2026</a:t>
            </a:fld>
            <a:endParaRPr lang="nb-NO" dirty="0"/>
          </a:p>
        </p:txBody>
      </p:sp>
      <p:sp>
        <p:nvSpPr>
          <p:cNvPr id="2" name="Title 1">
            <a:extLst>
              <a:ext uri="{FF2B5EF4-FFF2-40B4-BE49-F238E27FC236}">
                <a16:creationId xmlns:a16="http://schemas.microsoft.com/office/drawing/2014/main" id="{EE939A1E-2B89-FB4E-C22C-90E5B03B982F}"/>
              </a:ext>
            </a:extLst>
          </p:cNvPr>
          <p:cNvSpPr>
            <a:spLocks noGrp="1"/>
          </p:cNvSpPr>
          <p:nvPr>
            <p:ph type="title" hasCustomPrompt="1"/>
          </p:nvPr>
        </p:nvSpPr>
        <p:spPr>
          <a:xfrm>
            <a:off x="4768085" y="3450789"/>
            <a:ext cx="14851004" cy="3657600"/>
          </a:xfrm>
        </p:spPr>
        <p:txBody>
          <a:bodyPr anchor="b">
            <a:normAutofit/>
          </a:bodyPr>
          <a:lstStyle>
            <a:lvl1pPr algn="ctr">
              <a:defRPr sz="9600">
                <a:solidFill>
                  <a:schemeClr val="bg2"/>
                </a:solidFill>
              </a:defRPr>
            </a:lvl1pPr>
          </a:lstStyle>
          <a:p>
            <a:r>
              <a:rPr lang="nb-NO" noProof="0" dirty="0"/>
              <a:t>Dette er et viktig poeng eller sitat</a:t>
            </a:r>
          </a:p>
        </p:txBody>
      </p:sp>
      <p:sp>
        <p:nvSpPr>
          <p:cNvPr id="14" name="Subtitle 2">
            <a:extLst>
              <a:ext uri="{FF2B5EF4-FFF2-40B4-BE49-F238E27FC236}">
                <a16:creationId xmlns:a16="http://schemas.microsoft.com/office/drawing/2014/main" id="{72D7446F-BF10-69DF-37CA-F5102A3064DD}"/>
              </a:ext>
            </a:extLst>
          </p:cNvPr>
          <p:cNvSpPr>
            <a:spLocks noGrp="1"/>
          </p:cNvSpPr>
          <p:nvPr>
            <p:ph type="subTitle" idx="1" hasCustomPrompt="1"/>
          </p:nvPr>
        </p:nvSpPr>
        <p:spPr>
          <a:xfrm>
            <a:off x="4768085" y="7726869"/>
            <a:ext cx="14851004" cy="2743200"/>
          </a:xfrm>
        </p:spPr>
        <p:txBody>
          <a:bodyPr/>
          <a:lstStyle>
            <a:lvl1pPr marL="0" indent="0" algn="ctr">
              <a:buNone/>
              <a:defRPr sz="4800" spc="-30" baseline="0">
                <a:solidFill>
                  <a:schemeClr val="bg2"/>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nb-NO" noProof="0" dirty="0"/>
              <a:t>Dette understreker eller krediterer</a:t>
            </a:r>
          </a:p>
        </p:txBody>
      </p:sp>
      <p:sp>
        <p:nvSpPr>
          <p:cNvPr id="9" name="Picture Placeholder 8">
            <a:extLst>
              <a:ext uri="{FF2B5EF4-FFF2-40B4-BE49-F238E27FC236}">
                <a16:creationId xmlns:a16="http://schemas.microsoft.com/office/drawing/2014/main" id="{47537E46-FA15-F623-4B3B-9D20744AA70F}"/>
              </a:ext>
            </a:extLst>
          </p:cNvPr>
          <p:cNvSpPr>
            <a:spLocks noGrp="1"/>
          </p:cNvSpPr>
          <p:nvPr>
            <p:ph type="pic" sz="quarter" idx="11" hasCustomPrompt="1"/>
          </p:nvPr>
        </p:nvSpPr>
        <p:spPr>
          <a:xfrm>
            <a:off x="1519238" y="805885"/>
            <a:ext cx="3072384" cy="987552"/>
          </a:xfrm>
          <a:blipFill dpi="0"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p:spPr>
        <p:txBody>
          <a:bodyPr/>
          <a:lstStyle>
            <a:lvl1pPr>
              <a:defRPr/>
            </a:lvl1pPr>
          </a:lstStyle>
          <a:p>
            <a:r>
              <a:rPr lang="nb-NO" dirty="0"/>
              <a:t> </a:t>
            </a:r>
          </a:p>
        </p:txBody>
      </p:sp>
    </p:spTree>
    <p:extLst>
      <p:ext uri="{BB962C8B-B14F-4D97-AF65-F5344CB8AC3E}">
        <p14:creationId xmlns:p14="http://schemas.microsoft.com/office/powerpoint/2010/main" val="222251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217" y="4952270"/>
            <a:ext cx="9144000" cy="2743200"/>
          </a:xfrm>
          <a:prstGeom prst="rect">
            <a:avLst/>
          </a:prstGeom>
        </p:spPr>
        <p:txBody>
          <a:bodyPr vert="horz" lIns="0" tIns="0" rIns="0" bIns="0" rtlCol="0" anchor="t">
            <a:normAutofit/>
          </a:bodyPr>
          <a:lstStyle/>
          <a:p>
            <a:r>
              <a:rPr lang="nb-NO" noProof="0" dirty="0"/>
              <a:t>Dette er en overskrift på to linjer</a:t>
            </a:r>
          </a:p>
        </p:txBody>
      </p:sp>
      <p:sp>
        <p:nvSpPr>
          <p:cNvPr id="3" name="Text Placeholder 2"/>
          <p:cNvSpPr>
            <a:spLocks noGrp="1"/>
          </p:cNvSpPr>
          <p:nvPr>
            <p:ph type="body" idx="1"/>
          </p:nvPr>
        </p:nvSpPr>
        <p:spPr>
          <a:xfrm>
            <a:off x="11482317" y="4972684"/>
            <a:ext cx="11380642" cy="6609716"/>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b-NO" noProof="0" dirty="0"/>
          </a:p>
        </p:txBody>
      </p:sp>
      <p:sp>
        <p:nvSpPr>
          <p:cNvPr id="4" name="Date Placeholder 3"/>
          <p:cNvSpPr>
            <a:spLocks noGrp="1"/>
          </p:cNvSpPr>
          <p:nvPr>
            <p:ph type="dt" sz="half" idx="2"/>
          </p:nvPr>
        </p:nvSpPr>
        <p:spPr>
          <a:xfrm>
            <a:off x="19619089" y="856527"/>
            <a:ext cx="3249462" cy="471344"/>
          </a:xfrm>
          <a:prstGeom prst="rect">
            <a:avLst/>
          </a:prstGeom>
        </p:spPr>
        <p:txBody>
          <a:bodyPr vert="horz" lIns="0" tIns="0" rIns="0" bIns="0" rtlCol="0" anchor="ctr"/>
          <a:lstStyle>
            <a:lvl1pPr algn="r">
              <a:defRPr sz="2400">
                <a:solidFill>
                  <a:schemeClr val="tx2"/>
                </a:solidFill>
              </a:defRPr>
            </a:lvl1pPr>
          </a:lstStyle>
          <a:p>
            <a:fld id="{D40A2043-A7FB-47AF-B536-FDB01B9B2241}" type="datetime4">
              <a:rPr lang="nb-NO" smtClean="0"/>
              <a:t>22. april 2026</a:t>
            </a:fld>
            <a:endParaRPr lang="nb-NO" dirty="0"/>
          </a:p>
        </p:txBody>
      </p:sp>
      <p:grpSp>
        <p:nvGrpSpPr>
          <p:cNvPr id="18" name="Group 17">
            <a:extLst>
              <a:ext uri="{FF2B5EF4-FFF2-40B4-BE49-F238E27FC236}">
                <a16:creationId xmlns:a16="http://schemas.microsoft.com/office/drawing/2014/main" id="{01AB6B59-BF0B-D6E7-61E8-AF81424EE2B9}"/>
              </a:ext>
            </a:extLst>
          </p:cNvPr>
          <p:cNvGrpSpPr/>
          <p:nvPr userDrawn="1"/>
        </p:nvGrpSpPr>
        <p:grpSpPr>
          <a:xfrm>
            <a:off x="1518624" y="805546"/>
            <a:ext cx="3072384" cy="988231"/>
            <a:chOff x="1518624" y="805546"/>
            <a:chExt cx="3072384" cy="988231"/>
          </a:xfrm>
        </p:grpSpPr>
        <p:pic>
          <p:nvPicPr>
            <p:cNvPr id="13" name="Graphic 12">
              <a:extLst>
                <a:ext uri="{FF2B5EF4-FFF2-40B4-BE49-F238E27FC236}">
                  <a16:creationId xmlns:a16="http://schemas.microsoft.com/office/drawing/2014/main" id="{D6FE01D7-CC67-AFAD-03D9-CF4D5BF39FA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518624" y="805546"/>
              <a:ext cx="3071596" cy="101961"/>
            </a:xfrm>
            <a:prstGeom prst="rect">
              <a:avLst/>
            </a:prstGeom>
          </p:spPr>
        </p:pic>
        <p:pic>
          <p:nvPicPr>
            <p:cNvPr id="15" name="Graphic 14">
              <a:extLst>
                <a:ext uri="{FF2B5EF4-FFF2-40B4-BE49-F238E27FC236}">
                  <a16:creationId xmlns:a16="http://schemas.microsoft.com/office/drawing/2014/main" id="{827439D7-8C1C-BF09-1324-0111D28EC6A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518624" y="1691789"/>
              <a:ext cx="3072384" cy="101988"/>
            </a:xfrm>
            <a:prstGeom prst="rect">
              <a:avLst/>
            </a:prstGeom>
          </p:spPr>
        </p:pic>
        <p:pic>
          <p:nvPicPr>
            <p:cNvPr id="17" name="Graphic 16">
              <a:extLst>
                <a:ext uri="{FF2B5EF4-FFF2-40B4-BE49-F238E27FC236}">
                  <a16:creationId xmlns:a16="http://schemas.microsoft.com/office/drawing/2014/main" id="{FAC22A4E-AA79-B4B5-4173-06D2921FD5D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518624" y="995027"/>
              <a:ext cx="3071596" cy="609242"/>
            </a:xfrm>
            <a:prstGeom prst="rect">
              <a:avLst/>
            </a:prstGeom>
          </p:spPr>
        </p:pic>
      </p:grpSp>
    </p:spTree>
    <p:extLst>
      <p:ext uri="{BB962C8B-B14F-4D97-AF65-F5344CB8AC3E}">
        <p14:creationId xmlns:p14="http://schemas.microsoft.com/office/powerpoint/2010/main" val="49780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7" r:id="rId14"/>
    <p:sldLayoutId id="2147483676" r:id="rId15"/>
    <p:sldLayoutId id="2147483672" r:id="rId16"/>
  </p:sldLayoutIdLst>
  <p:hf sldNum="0" hdr="0" ftr="0"/>
  <p:txStyles>
    <p:titleStyle>
      <a:lvl1pPr algn="l" defTabSz="1828800" rtl="0" eaLnBrk="1" latinLnBrk="0" hangingPunct="1">
        <a:lnSpc>
          <a:spcPct val="95000"/>
        </a:lnSpc>
        <a:spcBef>
          <a:spcPct val="0"/>
        </a:spcBef>
        <a:buNone/>
        <a:defRPr sz="6400" b="1" kern="1200" spc="-30" baseline="0">
          <a:solidFill>
            <a:schemeClr val="tx2"/>
          </a:solidFill>
          <a:latin typeface="+mj-lt"/>
          <a:ea typeface="+mj-ea"/>
          <a:cs typeface="+mj-cs"/>
        </a:defRPr>
      </a:lvl1pPr>
    </p:titleStyle>
    <p:bodyStyle>
      <a:lvl1pPr marL="0" indent="0" algn="l" defTabSz="1828800" rtl="0" eaLnBrk="1" latinLnBrk="0" hangingPunct="1">
        <a:lnSpc>
          <a:spcPct val="114000"/>
        </a:lnSpc>
        <a:spcBef>
          <a:spcPts val="0"/>
        </a:spcBef>
        <a:spcAft>
          <a:spcPts val="4000"/>
        </a:spcAft>
        <a:buFont typeface="Arial" panose="020B0604020202020204" pitchFamily="34" charset="0"/>
        <a:buNone/>
        <a:defRPr sz="3200" kern="1200" spc="-10" baseline="0">
          <a:solidFill>
            <a:schemeClr val="tx2"/>
          </a:solidFill>
          <a:latin typeface="+mn-lt"/>
          <a:ea typeface="+mn-ea"/>
          <a:cs typeface="+mn-cs"/>
        </a:defRPr>
      </a:lvl1pPr>
      <a:lvl2pPr marL="630238" indent="-396875" algn="l" defTabSz="1828800" rtl="0" eaLnBrk="1" latinLnBrk="0" hangingPunct="1">
        <a:lnSpc>
          <a:spcPct val="90000"/>
        </a:lnSpc>
        <a:spcBef>
          <a:spcPts val="1000"/>
        </a:spcBef>
        <a:buClr>
          <a:schemeClr val="tx2"/>
        </a:buClr>
        <a:buSzPct val="85000"/>
        <a:buFont typeface="Arial" panose="020B0604020202020204" pitchFamily="34" charset="0"/>
        <a:buChar char="•"/>
        <a:defRPr sz="3200" kern="1200">
          <a:solidFill>
            <a:schemeClr val="tx2"/>
          </a:solidFill>
          <a:latin typeface="+mn-lt"/>
          <a:ea typeface="+mn-ea"/>
          <a:cs typeface="+mn-cs"/>
        </a:defRPr>
      </a:lvl2pPr>
      <a:lvl3pPr marL="1146175" indent="-457200" algn="l" defTabSz="1828800" rtl="0" eaLnBrk="1" latinLnBrk="0" hangingPunct="1">
        <a:lnSpc>
          <a:spcPct val="90000"/>
        </a:lnSpc>
        <a:spcBef>
          <a:spcPts val="1000"/>
        </a:spcBef>
        <a:buClr>
          <a:schemeClr val="tx2"/>
        </a:buClr>
        <a:buSzPct val="85000"/>
        <a:buFont typeface="Arial" panose="020B0604020202020204" pitchFamily="34" charset="0"/>
        <a:buChar char="•"/>
        <a:defRPr sz="2800" kern="1200">
          <a:solidFill>
            <a:schemeClr val="tx2"/>
          </a:solidFill>
          <a:latin typeface="+mn-lt"/>
          <a:ea typeface="+mn-ea"/>
          <a:cs typeface="+mn-cs"/>
        </a:defRPr>
      </a:lvl3pPr>
      <a:lvl4pPr marL="1603375" indent="-457200" algn="l" defTabSz="1828800" rtl="0" eaLnBrk="1" latinLnBrk="0" hangingPunct="1">
        <a:lnSpc>
          <a:spcPct val="90000"/>
        </a:lnSpc>
        <a:spcBef>
          <a:spcPts val="1000"/>
        </a:spcBef>
        <a:buClr>
          <a:schemeClr val="tx2"/>
        </a:buClr>
        <a:buSzPct val="85000"/>
        <a:buFont typeface="Arial" panose="020B0604020202020204" pitchFamily="34" charset="0"/>
        <a:buChar char="•"/>
        <a:defRPr sz="2400" kern="1200">
          <a:solidFill>
            <a:schemeClr val="tx2"/>
          </a:solidFill>
          <a:latin typeface="+mn-lt"/>
          <a:ea typeface="+mn-ea"/>
          <a:cs typeface="+mn-cs"/>
        </a:defRPr>
      </a:lvl4pPr>
      <a:lvl5pPr marL="2114550" indent="-457200" algn="l" defTabSz="1828800" rtl="0" eaLnBrk="1" latinLnBrk="0" hangingPunct="1">
        <a:lnSpc>
          <a:spcPct val="90000"/>
        </a:lnSpc>
        <a:spcBef>
          <a:spcPts val="1000"/>
        </a:spcBef>
        <a:buClr>
          <a:schemeClr val="tx2"/>
        </a:buClr>
        <a:buSzPct val="85000"/>
        <a:buFont typeface="Arial" panose="020B0604020202020204" pitchFamily="34" charset="0"/>
        <a:buChar char="•"/>
        <a:defRPr sz="2000" kern="1200">
          <a:solidFill>
            <a:schemeClr val="tx2"/>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tc.bellona.org/" TargetMode="External"/><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etc.bellona.org/" TargetMode="External"/><Relationship Id="rId7" Type="http://schemas.openxmlformats.org/officeDocument/2006/relationships/image" Target="../media/image28.jpeg"/><Relationship Id="rId2" Type="http://schemas.openxmlformats.org/officeDocument/2006/relationships/hyperlink" Target="mailto:Ksenia@bellona.org" TargetMode="External"/><Relationship Id="rId1" Type="http://schemas.openxmlformats.org/officeDocument/2006/relationships/slideLayout" Target="../slideLayouts/slideLayout1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7E65655-25B5-9978-CFEA-220C8498ED81}"/>
              </a:ext>
            </a:extLst>
          </p:cNvPr>
          <p:cNvSpPr>
            <a:spLocks noGrp="1"/>
          </p:cNvSpPr>
          <p:nvPr>
            <p:ph type="ctrTitle"/>
          </p:nvPr>
        </p:nvSpPr>
        <p:spPr>
          <a:xfrm>
            <a:off x="1537649" y="2997753"/>
            <a:ext cx="10655938" cy="4772432"/>
          </a:xfrm>
        </p:spPr>
        <p:txBody>
          <a:bodyPr>
            <a:normAutofit/>
          </a:bodyPr>
          <a:lstStyle/>
          <a:p>
            <a:r>
              <a:rPr lang="en-US" sz="6600" dirty="0">
                <a:solidFill>
                  <a:srgbClr val="002433"/>
                </a:solidFill>
                <a:latin typeface="TT Hoves DemiBold"/>
              </a:rPr>
              <a:t>The Northern Sea Route reality check: Shorter, safer, cheaper, environmentally friendly, and popular?</a:t>
            </a:r>
            <a:endParaRPr lang="nb-NO" sz="6600" dirty="0"/>
          </a:p>
        </p:txBody>
      </p:sp>
      <p:sp>
        <p:nvSpPr>
          <p:cNvPr id="10" name="Subtitle 9">
            <a:extLst>
              <a:ext uri="{FF2B5EF4-FFF2-40B4-BE49-F238E27FC236}">
                <a16:creationId xmlns:a16="http://schemas.microsoft.com/office/drawing/2014/main" id="{E97999E5-7601-3159-177E-84CBFDF01052}"/>
              </a:ext>
            </a:extLst>
          </p:cNvPr>
          <p:cNvSpPr>
            <a:spLocks noGrp="1"/>
          </p:cNvSpPr>
          <p:nvPr>
            <p:ph type="subTitle" idx="1"/>
          </p:nvPr>
        </p:nvSpPr>
        <p:spPr>
          <a:xfrm>
            <a:off x="1537649" y="9828223"/>
            <a:ext cx="10655939" cy="900091"/>
          </a:xfrm>
        </p:spPr>
        <p:txBody>
          <a:bodyPr vert="horz" lIns="0" tIns="0" rIns="0" bIns="0" rtlCol="0" anchor="t">
            <a:noAutofit/>
          </a:bodyPr>
          <a:lstStyle/>
          <a:p>
            <a:r>
              <a:rPr lang="nb-NO" sz="3200" err="1"/>
              <a:t>Ksenia</a:t>
            </a:r>
            <a:r>
              <a:rPr lang="nb-NO" sz="3200" dirty="0"/>
              <a:t> </a:t>
            </a:r>
            <a:r>
              <a:rPr lang="nb-NO" sz="3200" err="1"/>
              <a:t>Vakhrusheva</a:t>
            </a:r>
            <a:endParaRPr lang="nb-NO" sz="3200"/>
          </a:p>
          <a:p>
            <a:pPr>
              <a:lnSpc>
                <a:spcPct val="113999"/>
              </a:lnSpc>
            </a:pPr>
            <a:endParaRPr lang="nb-NO" dirty="0"/>
          </a:p>
        </p:txBody>
      </p:sp>
      <p:sp>
        <p:nvSpPr>
          <p:cNvPr id="4" name="Date Placeholder 3">
            <a:extLst>
              <a:ext uri="{FF2B5EF4-FFF2-40B4-BE49-F238E27FC236}">
                <a16:creationId xmlns:a16="http://schemas.microsoft.com/office/drawing/2014/main" id="{3BBE460F-EFBD-48C0-CFA7-6DBCE9FE4D6E}"/>
              </a:ext>
            </a:extLst>
          </p:cNvPr>
          <p:cNvSpPr>
            <a:spLocks noGrp="1"/>
          </p:cNvSpPr>
          <p:nvPr>
            <p:ph type="dt" sz="half" idx="10"/>
          </p:nvPr>
        </p:nvSpPr>
        <p:spPr/>
        <p:txBody>
          <a:bodyPr/>
          <a:lstStyle/>
          <a:p>
            <a:fld id="{B70ADCD3-AA29-49E8-B505-8F1F6CE8335B}" type="datetime4">
              <a:rPr lang="nb-NO" smtClean="0"/>
              <a:pPr/>
              <a:t>22. april 2026</a:t>
            </a:fld>
            <a:endParaRPr lang="nb-NO" dirty="0"/>
          </a:p>
        </p:txBody>
      </p:sp>
      <p:pic>
        <p:nvPicPr>
          <p:cNvPr id="14" name="Picture Placeholder 13" descr="Two ships in the snow&#10;&#10;AI-generated content may be incorrect.">
            <a:extLst>
              <a:ext uri="{FF2B5EF4-FFF2-40B4-BE49-F238E27FC236}">
                <a16:creationId xmlns:a16="http://schemas.microsoft.com/office/drawing/2014/main" id="{04B733E1-79FF-B75C-009D-CC3316BF1605}"/>
              </a:ext>
            </a:extLst>
          </p:cNvPr>
          <p:cNvPicPr>
            <a:picLocks noGrp="1" noChangeAspect="1"/>
          </p:cNvPicPr>
          <p:nvPr>
            <p:ph type="pic" sz="quarter" idx="13"/>
          </p:nvPr>
        </p:nvPicPr>
        <p:blipFill>
          <a:blip r:embed="rId2"/>
          <a:srcRect l="24671" r="24671"/>
          <a:stretch>
            <a:fillRect/>
          </a:stretch>
        </p:blipFill>
        <p:spPr>
          <a:xfrm>
            <a:off x="13861465" y="2424624"/>
            <a:ext cx="7205472" cy="9473184"/>
          </a:xfrm>
        </p:spPr>
      </p:pic>
      <p:sp>
        <p:nvSpPr>
          <p:cNvPr id="3" name="Text Placeholder 2">
            <a:extLst>
              <a:ext uri="{FF2B5EF4-FFF2-40B4-BE49-F238E27FC236}">
                <a16:creationId xmlns:a16="http://schemas.microsoft.com/office/drawing/2014/main" id="{3E943AD0-C0AB-50BE-9F25-A1F9C4D2AA78}"/>
              </a:ext>
            </a:extLst>
          </p:cNvPr>
          <p:cNvSpPr>
            <a:spLocks noGrp="1"/>
          </p:cNvSpPr>
          <p:nvPr>
            <p:ph type="body" sz="quarter" idx="11"/>
          </p:nvPr>
        </p:nvSpPr>
        <p:spPr>
          <a:xfrm>
            <a:off x="1537650" y="9832505"/>
            <a:ext cx="10655937" cy="2064856"/>
          </a:xfrm>
        </p:spPr>
        <p:txBody>
          <a:bodyPr>
            <a:normAutofit/>
          </a:bodyPr>
          <a:lstStyle/>
          <a:p>
            <a:r>
              <a:rPr lang="en-GB" dirty="0"/>
              <a:t>Bellona Environmental Transparency </a:t>
            </a:r>
            <a:r>
              <a:rPr lang="en-GB" dirty="0" err="1"/>
              <a:t>Center</a:t>
            </a:r>
            <a:r>
              <a:rPr lang="en-GB" dirty="0"/>
              <a:t> - </a:t>
            </a:r>
            <a:r>
              <a:rPr lang="en-GB" dirty="0">
                <a:hlinkClick r:id="rId3"/>
              </a:rPr>
              <a:t>etc.bellona.org</a:t>
            </a:r>
            <a:r>
              <a:rPr lang="en-GB" dirty="0"/>
              <a:t> </a:t>
            </a:r>
          </a:p>
          <a:p>
            <a:pPr>
              <a:lnSpc>
                <a:spcPct val="113999"/>
              </a:lnSpc>
            </a:pPr>
            <a:endParaRPr lang="en-GB" dirty="0"/>
          </a:p>
        </p:txBody>
      </p:sp>
      <p:pic>
        <p:nvPicPr>
          <p:cNvPr id="2" name="Picture 1" descr="A blue flag with yellow stars&#10;&#10;AI-generated content may be incorrect.">
            <a:extLst>
              <a:ext uri="{FF2B5EF4-FFF2-40B4-BE49-F238E27FC236}">
                <a16:creationId xmlns:a16="http://schemas.microsoft.com/office/drawing/2014/main" id="{65832580-6675-C4D4-48A3-05A6F9DB7307}"/>
              </a:ext>
            </a:extLst>
          </p:cNvPr>
          <p:cNvPicPr>
            <a:picLocks noChangeAspect="1"/>
          </p:cNvPicPr>
          <p:nvPr/>
        </p:nvPicPr>
        <p:blipFill>
          <a:blip r:embed="rId4"/>
          <a:srcRect r="52874" b="665"/>
          <a:stretch>
            <a:fillRect/>
          </a:stretch>
        </p:blipFill>
        <p:spPr>
          <a:xfrm>
            <a:off x="21751281" y="11564132"/>
            <a:ext cx="2190261" cy="1564504"/>
          </a:xfrm>
          <a:prstGeom prst="rect">
            <a:avLst/>
          </a:prstGeom>
        </p:spPr>
      </p:pic>
    </p:spTree>
    <p:extLst>
      <p:ext uri="{BB962C8B-B14F-4D97-AF65-F5344CB8AC3E}">
        <p14:creationId xmlns:p14="http://schemas.microsoft.com/office/powerpoint/2010/main" val="4001940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4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FA9D-0ACD-F57E-AEC3-C1DC2D69F897}"/>
              </a:ext>
            </a:extLst>
          </p:cNvPr>
          <p:cNvSpPr>
            <a:spLocks noGrp="1"/>
          </p:cNvSpPr>
          <p:nvPr>
            <p:ph type="ctrTitle"/>
          </p:nvPr>
        </p:nvSpPr>
        <p:spPr>
          <a:xfrm>
            <a:off x="1589758" y="5337817"/>
            <a:ext cx="8154690" cy="3056208"/>
          </a:xfrm>
        </p:spPr>
        <p:txBody>
          <a:bodyPr anchor="b">
            <a:normAutofit/>
          </a:bodyPr>
          <a:lstStyle/>
          <a:p>
            <a:r>
              <a:rPr lang="en-GB" sz="4000">
                <a:solidFill>
                  <a:schemeClr val="bg1"/>
                </a:solidFill>
              </a:rPr>
              <a:t>False narrative 3:</a:t>
            </a:r>
            <a:br>
              <a:rPr lang="en-GB" sz="4000" b="0" dirty="0">
                <a:solidFill>
                  <a:schemeClr val="bg1"/>
                </a:solidFill>
              </a:rPr>
            </a:br>
            <a:br>
              <a:rPr lang="en-GB" sz="4000" b="0" dirty="0">
                <a:solidFill>
                  <a:schemeClr val="bg1"/>
                </a:solidFill>
              </a:rPr>
            </a:br>
            <a:r>
              <a:rPr lang="en-GB" sz="4000" b="0">
                <a:solidFill>
                  <a:schemeClr val="bg1"/>
                </a:solidFill>
              </a:rPr>
              <a:t>A new multipolar world order depends on Russia asserting sovereignty in the High North</a:t>
            </a:r>
            <a:endParaRPr lang="en-US" sz="4000">
              <a:solidFill>
                <a:schemeClr val="bg1"/>
              </a:solidFill>
            </a:endParaRPr>
          </a:p>
        </p:txBody>
      </p:sp>
      <p:sp>
        <p:nvSpPr>
          <p:cNvPr id="3" name="Date Placeholder 2">
            <a:extLst>
              <a:ext uri="{FF2B5EF4-FFF2-40B4-BE49-F238E27FC236}">
                <a16:creationId xmlns:a16="http://schemas.microsoft.com/office/drawing/2014/main" id="{F5C9BE50-796C-3B2E-570E-7AFEF72F2017}"/>
              </a:ext>
            </a:extLst>
          </p:cNvPr>
          <p:cNvSpPr>
            <a:spLocks noGrp="1"/>
          </p:cNvSpPr>
          <p:nvPr>
            <p:ph type="dt" sz="half" idx="10"/>
          </p:nvPr>
        </p:nvSpPr>
        <p:spPr>
          <a:xfrm>
            <a:off x="19619089" y="856527"/>
            <a:ext cx="3249462" cy="471344"/>
          </a:xfrm>
        </p:spPr>
        <p:txBody>
          <a:bodyPr anchor="ctr">
            <a:normAutofit/>
          </a:bodyPr>
          <a:lstStyle/>
          <a:p>
            <a:pPr>
              <a:spcAft>
                <a:spcPts val="600"/>
              </a:spcAft>
            </a:pPr>
            <a:fld id="{D40A2043-A7FB-47AF-B536-FDB01B9B2241}" type="datetime4">
              <a:rPr lang="nb-NO" smtClean="0"/>
              <a:pPr>
                <a:spcAft>
                  <a:spcPts val="600"/>
                </a:spcAft>
              </a:pPr>
              <a:t>22. april 2026</a:t>
            </a:fld>
            <a:endParaRPr lang="nb-NO"/>
          </a:p>
        </p:txBody>
      </p:sp>
      <p:sp>
        <p:nvSpPr>
          <p:cNvPr id="4" name="Content Placeholder 3">
            <a:extLst>
              <a:ext uri="{FF2B5EF4-FFF2-40B4-BE49-F238E27FC236}">
                <a16:creationId xmlns:a16="http://schemas.microsoft.com/office/drawing/2014/main" id="{CCE2C53E-4BE4-F9CB-A88B-FE612741D7BA}"/>
              </a:ext>
            </a:extLst>
          </p:cNvPr>
          <p:cNvSpPr>
            <a:spLocks noGrp="1"/>
          </p:cNvSpPr>
          <p:nvPr>
            <p:ph sz="quarter" idx="13"/>
          </p:nvPr>
        </p:nvSpPr>
        <p:spPr>
          <a:xfrm>
            <a:off x="10891233" y="2424624"/>
            <a:ext cx="11619841" cy="9473184"/>
          </a:xfrm>
          <a:ln>
            <a:solidFill>
              <a:srgbClr val="002433"/>
            </a:solidFill>
          </a:ln>
        </p:spPr>
        <p:txBody>
          <a:bodyPr vert="horz" lIns="0" tIns="0" rIns="0" bIns="0" rtlCol="0" anchor="t">
            <a:normAutofit/>
          </a:bodyPr>
          <a:lstStyle/>
          <a:p>
            <a:r>
              <a:rPr lang="en-GB" sz="4000" b="1"/>
              <a:t> In reality:</a:t>
            </a:r>
          </a:p>
          <a:p>
            <a:pPr marL="457200" indent="-457200">
              <a:buFont typeface="Calibri" panose="020B0604020202020204" pitchFamily="34" charset="0"/>
              <a:buChar char="-"/>
            </a:pPr>
            <a:r>
              <a:rPr lang="en-GB" sz="4000"/>
              <a:t>The 2022 Maritime Doctrine names the Arctic coastal seas, the NSR and the Arctic shelf as key priority areas vital to the economy (meaning oil and gas export) and national security of Russia. </a:t>
            </a:r>
          </a:p>
          <a:p>
            <a:pPr marL="457200" indent="-457200">
              <a:buFont typeface="Calibri" panose="020B0604020202020204" pitchFamily="34" charset="0"/>
              <a:buChar char="-"/>
            </a:pPr>
            <a:r>
              <a:rPr lang="en-GB" sz="4000"/>
              <a:t>The current Russian regime aims to dominate in the Arctic regardless environmental or climate consequences.</a:t>
            </a:r>
          </a:p>
          <a:p>
            <a:pPr marL="457200" indent="-457200">
              <a:buFont typeface="Calibri" panose="020B0604020202020204" pitchFamily="34" charset="0"/>
              <a:buChar char="-"/>
            </a:pPr>
            <a:r>
              <a:rPr lang="en-GB" sz="4000"/>
              <a:t>Activities on the NSR drive similar response from the US</a:t>
            </a:r>
          </a:p>
          <a:p>
            <a:endParaRPr lang="en-GB"/>
          </a:p>
        </p:txBody>
      </p:sp>
    </p:spTree>
    <p:extLst>
      <p:ext uri="{BB962C8B-B14F-4D97-AF65-F5344CB8AC3E}">
        <p14:creationId xmlns:p14="http://schemas.microsoft.com/office/powerpoint/2010/main" val="3116716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BF7736-BCE1-ED24-4239-03FFA59A411D}"/>
              </a:ext>
            </a:extLst>
          </p:cNvPr>
          <p:cNvSpPr>
            <a:spLocks noGrp="1"/>
          </p:cNvSpPr>
          <p:nvPr>
            <p:ph type="title"/>
          </p:nvPr>
        </p:nvSpPr>
        <p:spPr>
          <a:xfrm>
            <a:off x="5138036" y="1115027"/>
            <a:ext cx="11565839" cy="1430215"/>
          </a:xfrm>
        </p:spPr>
        <p:txBody>
          <a:bodyPr/>
          <a:lstStyle/>
          <a:p>
            <a:r>
              <a:rPr lang="nb-NO" dirty="0"/>
              <a:t>Key </a:t>
            </a:r>
            <a:r>
              <a:rPr lang="nb-NO"/>
              <a:t>messages</a:t>
            </a:r>
            <a:endParaRPr lang="nb-NO" dirty="0"/>
          </a:p>
        </p:txBody>
      </p:sp>
      <p:sp>
        <p:nvSpPr>
          <p:cNvPr id="7" name="Subtitle 6">
            <a:extLst>
              <a:ext uri="{FF2B5EF4-FFF2-40B4-BE49-F238E27FC236}">
                <a16:creationId xmlns:a16="http://schemas.microsoft.com/office/drawing/2014/main" id="{55B74305-1B73-3DB7-234E-DAADA64C2244}"/>
              </a:ext>
            </a:extLst>
          </p:cNvPr>
          <p:cNvSpPr>
            <a:spLocks noGrp="1"/>
          </p:cNvSpPr>
          <p:nvPr>
            <p:ph type="subTitle" idx="1"/>
          </p:nvPr>
        </p:nvSpPr>
        <p:spPr>
          <a:xfrm>
            <a:off x="6096873" y="3389331"/>
            <a:ext cx="14851004" cy="9216942"/>
          </a:xfrm>
        </p:spPr>
        <p:txBody>
          <a:bodyPr vert="horz" lIns="0" tIns="0" rIns="0" bIns="0" rtlCol="0" anchor="t">
            <a:normAutofit/>
          </a:bodyPr>
          <a:lstStyle/>
          <a:p>
            <a:pPr marL="685800" indent="-685800" algn="l">
              <a:lnSpc>
                <a:spcPct val="113999"/>
              </a:lnSpc>
              <a:buFont typeface="Wingdings" panose="020B0604020202020204" pitchFamily="34" charset="0"/>
              <a:buChar char="Ø"/>
            </a:pPr>
            <a:r>
              <a:rPr lang="nb-NO"/>
              <a:t>NSR should not be seen as an inevitable path for future commercial shipping. On the contrary, it should be limited to the needs of the local population and science.</a:t>
            </a:r>
            <a:endParaRPr lang="en-US" dirty="0"/>
          </a:p>
          <a:p>
            <a:pPr marL="685800" indent="-685800" algn="l">
              <a:lnSpc>
                <a:spcPct val="113999"/>
              </a:lnSpc>
              <a:buFont typeface="Wingdings" panose="020B0604020202020204" pitchFamily="34" charset="0"/>
              <a:buChar char="Ø"/>
            </a:pPr>
            <a:r>
              <a:rPr lang="nb-NO"/>
              <a:t>It is perfect time now for the EU to oppose commercial transit shipping via NSR, while it is almost non-existent, giving a strong signal to China and South Korea.</a:t>
            </a:r>
            <a:endParaRPr lang="nb-NO" dirty="0"/>
          </a:p>
          <a:p>
            <a:pPr marL="685800" indent="-685800" algn="l">
              <a:lnSpc>
                <a:spcPct val="113999"/>
              </a:lnSpc>
              <a:buFont typeface="Wingdings" panose="020B0604020202020204" pitchFamily="34" charset="0"/>
              <a:buChar char="Ø"/>
            </a:pPr>
            <a:r>
              <a:rPr lang="nb-NO"/>
              <a:t>Stricter rules should be introduced for Arctic shipping  in general.  </a:t>
            </a:r>
          </a:p>
        </p:txBody>
      </p:sp>
      <p:sp>
        <p:nvSpPr>
          <p:cNvPr id="2" name="Date Placeholder 1">
            <a:extLst>
              <a:ext uri="{FF2B5EF4-FFF2-40B4-BE49-F238E27FC236}">
                <a16:creationId xmlns:a16="http://schemas.microsoft.com/office/drawing/2014/main" id="{95EFA34C-4235-8E6A-A52D-55D3B459D478}"/>
              </a:ext>
            </a:extLst>
          </p:cNvPr>
          <p:cNvSpPr>
            <a:spLocks noGrp="1"/>
          </p:cNvSpPr>
          <p:nvPr>
            <p:ph type="dt" sz="half" idx="10"/>
          </p:nvPr>
        </p:nvSpPr>
        <p:spPr/>
        <p:txBody>
          <a:bodyPr/>
          <a:lstStyle/>
          <a:p>
            <a:fld id="{D40A2043-A7FB-47AF-B536-FDB01B9B2241}" type="datetime4">
              <a:rPr lang="nb-NO" smtClean="0"/>
              <a:pPr/>
              <a:t>22. april 2026</a:t>
            </a:fld>
            <a:endParaRPr lang="nb-NO" dirty="0"/>
          </a:p>
        </p:txBody>
      </p:sp>
    </p:spTree>
    <p:extLst>
      <p:ext uri="{BB962C8B-B14F-4D97-AF65-F5344CB8AC3E}">
        <p14:creationId xmlns:p14="http://schemas.microsoft.com/office/powerpoint/2010/main" val="1115267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68B9F1-F618-7FA0-A234-F1DFABEEE1CF}"/>
              </a:ext>
            </a:extLst>
          </p:cNvPr>
          <p:cNvSpPr>
            <a:spLocks noGrp="1"/>
          </p:cNvSpPr>
          <p:nvPr>
            <p:ph type="dt" sz="half" idx="10"/>
          </p:nvPr>
        </p:nvSpPr>
        <p:spPr/>
        <p:txBody>
          <a:bodyPr/>
          <a:lstStyle/>
          <a:p>
            <a:fld id="{D40A2043-A7FB-47AF-B536-FDB01B9B2241}" type="datetime4">
              <a:rPr lang="nb-NO" smtClean="0"/>
              <a:pPr/>
              <a:t>22. april 2026</a:t>
            </a:fld>
            <a:endParaRPr lang="nb-NO" dirty="0"/>
          </a:p>
        </p:txBody>
      </p:sp>
      <p:sp>
        <p:nvSpPr>
          <p:cNvPr id="3" name="Title 2">
            <a:extLst>
              <a:ext uri="{FF2B5EF4-FFF2-40B4-BE49-F238E27FC236}">
                <a16:creationId xmlns:a16="http://schemas.microsoft.com/office/drawing/2014/main" id="{671516CF-50DC-20A8-C2F9-64114870E2E4}"/>
              </a:ext>
            </a:extLst>
          </p:cNvPr>
          <p:cNvSpPr>
            <a:spLocks noGrp="1"/>
          </p:cNvSpPr>
          <p:nvPr>
            <p:ph type="title"/>
          </p:nvPr>
        </p:nvSpPr>
        <p:spPr>
          <a:xfrm>
            <a:off x="13159123" y="2326823"/>
            <a:ext cx="8471829" cy="1457570"/>
          </a:xfrm>
        </p:spPr>
        <p:txBody>
          <a:bodyPr/>
          <a:lstStyle/>
          <a:p>
            <a:r>
              <a:rPr lang="nb-NO" dirty="0" err="1"/>
              <a:t>Thank</a:t>
            </a:r>
            <a:r>
              <a:rPr lang="nb-NO" dirty="0"/>
              <a:t> </a:t>
            </a:r>
            <a:r>
              <a:rPr lang="nb-NO" dirty="0" err="1"/>
              <a:t>you</a:t>
            </a:r>
            <a:r>
              <a:rPr lang="nb-NO" dirty="0"/>
              <a:t>!</a:t>
            </a:r>
          </a:p>
        </p:txBody>
      </p:sp>
      <p:sp>
        <p:nvSpPr>
          <p:cNvPr id="4" name="Text Placeholder 3">
            <a:extLst>
              <a:ext uri="{FF2B5EF4-FFF2-40B4-BE49-F238E27FC236}">
                <a16:creationId xmlns:a16="http://schemas.microsoft.com/office/drawing/2014/main" id="{DC1BDE14-8AF2-D40F-2C2B-A0481ADB31C4}"/>
              </a:ext>
            </a:extLst>
          </p:cNvPr>
          <p:cNvSpPr>
            <a:spLocks noGrp="1"/>
          </p:cNvSpPr>
          <p:nvPr>
            <p:ph type="body" sz="quarter" idx="11"/>
          </p:nvPr>
        </p:nvSpPr>
        <p:spPr>
          <a:xfrm>
            <a:off x="13159123" y="4576001"/>
            <a:ext cx="8471829" cy="3713530"/>
          </a:xfrm>
        </p:spPr>
        <p:txBody>
          <a:bodyPr vert="horz" lIns="0" tIns="0" rIns="0" bIns="0" rtlCol="0" anchor="t">
            <a:normAutofit/>
          </a:bodyPr>
          <a:lstStyle/>
          <a:p>
            <a:r>
              <a:rPr lang="nb-NO" dirty="0" err="1"/>
              <a:t>Ksenia</a:t>
            </a:r>
            <a:r>
              <a:rPr lang="nb-NO" dirty="0"/>
              <a:t> </a:t>
            </a:r>
            <a:r>
              <a:rPr lang="nb-NO" dirty="0" err="1"/>
              <a:t>Vakhrusheva</a:t>
            </a:r>
            <a:endParaRPr lang="nb-NO"/>
          </a:p>
          <a:p>
            <a:pPr lvl="1"/>
            <a:r>
              <a:rPr lang="nb-NO" dirty="0"/>
              <a:t>Manager, Arctic Policy Advisor</a:t>
            </a:r>
          </a:p>
          <a:p>
            <a:r>
              <a:rPr lang="nb-NO" dirty="0"/>
              <a:t>BELLONA</a:t>
            </a:r>
          </a:p>
          <a:p>
            <a:r>
              <a:rPr lang="nb-NO" dirty="0">
                <a:latin typeface="TT Hoves DemiBold"/>
                <a:hlinkClick r:id="rId2"/>
              </a:rPr>
              <a:t>Ksenia@bellona.org</a:t>
            </a:r>
            <a:r>
              <a:rPr lang="nb-NO" dirty="0">
                <a:latin typeface="TT Hoves DemiBold"/>
              </a:rPr>
              <a:t> </a:t>
            </a:r>
          </a:p>
          <a:p>
            <a:r>
              <a:rPr lang="nb-NO" dirty="0">
                <a:latin typeface="TT Hoves DemiBold"/>
                <a:hlinkClick r:id="rId3"/>
              </a:rPr>
              <a:t>Etc.bellona.org</a:t>
            </a:r>
            <a:r>
              <a:rPr lang="nb-NO" dirty="0">
                <a:latin typeface="TT Hoves DemiBold"/>
              </a:rPr>
              <a:t> </a:t>
            </a:r>
          </a:p>
          <a:p>
            <a:pPr lvl="1"/>
            <a:r>
              <a:rPr lang="nb-NO" dirty="0"/>
              <a:t>+359886841706</a:t>
            </a:r>
          </a:p>
        </p:txBody>
      </p:sp>
      <p:pic>
        <p:nvPicPr>
          <p:cNvPr id="7" name="Picture Placeholder 6" descr="A person in a white sweater&#10;&#10;AI-generated content may be incorrect.">
            <a:extLst>
              <a:ext uri="{FF2B5EF4-FFF2-40B4-BE49-F238E27FC236}">
                <a16:creationId xmlns:a16="http://schemas.microsoft.com/office/drawing/2014/main" id="{CC741D02-62C8-31E1-6C73-992319AF3BB0}"/>
              </a:ext>
            </a:extLst>
          </p:cNvPr>
          <p:cNvPicPr>
            <a:picLocks noGrp="1" noChangeAspect="1"/>
          </p:cNvPicPr>
          <p:nvPr>
            <p:ph type="pic" sz="quarter" idx="12"/>
          </p:nvPr>
        </p:nvPicPr>
        <p:blipFill>
          <a:blip r:embed="rId4"/>
          <a:srcRect l="21507" r="21507"/>
          <a:stretch>
            <a:fillRect/>
          </a:stretch>
        </p:blipFill>
        <p:spPr>
          <a:xfrm>
            <a:off x="3026632" y="3058392"/>
            <a:ext cx="8951293" cy="8989486"/>
          </a:xfrm>
        </p:spPr>
      </p:pic>
      <p:pic>
        <p:nvPicPr>
          <p:cNvPr id="5" name="Picture 4" descr="A qr code on a white background&#10;&#10;Description automatically generated">
            <a:extLst>
              <a:ext uri="{FF2B5EF4-FFF2-40B4-BE49-F238E27FC236}">
                <a16:creationId xmlns:a16="http://schemas.microsoft.com/office/drawing/2014/main" id="{14F6AFA2-1E65-963A-C4B4-5EFE6764B563}"/>
              </a:ext>
            </a:extLst>
          </p:cNvPr>
          <p:cNvPicPr>
            <a:picLocks noChangeAspect="1"/>
          </p:cNvPicPr>
          <p:nvPr/>
        </p:nvPicPr>
        <p:blipFill>
          <a:blip r:embed="rId5"/>
          <a:stretch>
            <a:fillRect/>
          </a:stretch>
        </p:blipFill>
        <p:spPr>
          <a:xfrm>
            <a:off x="13162048" y="9616587"/>
            <a:ext cx="4029600" cy="4095750"/>
          </a:xfrm>
          <a:prstGeom prst="rect">
            <a:avLst/>
          </a:prstGeom>
        </p:spPr>
      </p:pic>
      <p:pic>
        <p:nvPicPr>
          <p:cNvPr id="6" name="Picture 5" descr="A qr code on a white background&#10;&#10;Description automatically generated">
            <a:extLst>
              <a:ext uri="{FF2B5EF4-FFF2-40B4-BE49-F238E27FC236}">
                <a16:creationId xmlns:a16="http://schemas.microsoft.com/office/drawing/2014/main" id="{C47331B5-3F57-DE49-782D-E4D68B83F04C}"/>
              </a:ext>
            </a:extLst>
          </p:cNvPr>
          <p:cNvPicPr>
            <a:picLocks noChangeAspect="1"/>
          </p:cNvPicPr>
          <p:nvPr/>
        </p:nvPicPr>
        <p:blipFill>
          <a:blip r:embed="rId6"/>
          <a:stretch>
            <a:fillRect/>
          </a:stretch>
        </p:blipFill>
        <p:spPr>
          <a:xfrm>
            <a:off x="17909739" y="9589274"/>
            <a:ext cx="4096283" cy="4124325"/>
          </a:xfrm>
          <a:prstGeom prst="rect">
            <a:avLst/>
          </a:prstGeom>
        </p:spPr>
      </p:pic>
      <p:sp>
        <p:nvSpPr>
          <p:cNvPr id="11" name="Title 2">
            <a:extLst>
              <a:ext uri="{FF2B5EF4-FFF2-40B4-BE49-F238E27FC236}">
                <a16:creationId xmlns:a16="http://schemas.microsoft.com/office/drawing/2014/main" id="{A7AB076E-92D1-D10B-F1DC-F27C65932366}"/>
              </a:ext>
            </a:extLst>
          </p:cNvPr>
          <p:cNvSpPr txBox="1">
            <a:spLocks/>
          </p:cNvSpPr>
          <p:nvPr/>
        </p:nvSpPr>
        <p:spPr>
          <a:xfrm>
            <a:off x="13350605" y="8562196"/>
            <a:ext cx="4563628" cy="1053776"/>
          </a:xfrm>
          <a:prstGeom prst="rect">
            <a:avLst/>
          </a:prstGeom>
        </p:spPr>
        <p:txBody>
          <a:bodyPr vert="horz" lIns="0" tIns="0" rIns="0" bIns="0" rtlCol="0" anchor="b">
            <a:normAutofit/>
          </a:bodyPr>
          <a:lstStyle>
            <a:lvl1pPr algn="l" defTabSz="1828800" rtl="0" eaLnBrk="1" latinLnBrk="0" hangingPunct="1">
              <a:lnSpc>
                <a:spcPct val="95000"/>
              </a:lnSpc>
              <a:spcBef>
                <a:spcPct val="0"/>
              </a:spcBef>
              <a:buNone/>
              <a:defRPr sz="6400" b="1" kern="1200" spc="-30" baseline="0">
                <a:solidFill>
                  <a:schemeClr val="tx2"/>
                </a:solidFill>
                <a:latin typeface="+mj-lt"/>
                <a:ea typeface="+mj-ea"/>
                <a:cs typeface="+mj-cs"/>
              </a:defRPr>
            </a:lvl1pPr>
          </a:lstStyle>
          <a:p>
            <a:r>
              <a:rPr lang="nb-NO" sz="3200" b="0" dirty="0"/>
              <a:t>Arctic </a:t>
            </a:r>
            <a:r>
              <a:rPr lang="nb-NO" sz="3200" b="0" err="1"/>
              <a:t>Monthly</a:t>
            </a:r>
            <a:r>
              <a:rPr lang="nb-NO" sz="3200" b="0" dirty="0"/>
              <a:t> </a:t>
            </a:r>
            <a:r>
              <a:rPr lang="nb-NO" sz="3200" b="0" err="1"/>
              <a:t>digest</a:t>
            </a:r>
            <a:r>
              <a:rPr lang="nb-NO" sz="3200" b="0" dirty="0"/>
              <a:t>:</a:t>
            </a:r>
          </a:p>
        </p:txBody>
      </p:sp>
      <p:sp>
        <p:nvSpPr>
          <p:cNvPr id="12" name="Title 2">
            <a:extLst>
              <a:ext uri="{FF2B5EF4-FFF2-40B4-BE49-F238E27FC236}">
                <a16:creationId xmlns:a16="http://schemas.microsoft.com/office/drawing/2014/main" id="{62CFE071-FB15-3597-2F52-7F97A136C7EF}"/>
              </a:ext>
            </a:extLst>
          </p:cNvPr>
          <p:cNvSpPr txBox="1">
            <a:spLocks/>
          </p:cNvSpPr>
          <p:nvPr/>
        </p:nvSpPr>
        <p:spPr>
          <a:xfrm>
            <a:off x="18129880" y="8562195"/>
            <a:ext cx="4563628" cy="1053776"/>
          </a:xfrm>
          <a:prstGeom prst="rect">
            <a:avLst/>
          </a:prstGeom>
        </p:spPr>
        <p:txBody>
          <a:bodyPr vert="horz" lIns="0" tIns="0" rIns="0" bIns="0" rtlCol="0" anchor="b">
            <a:normAutofit/>
          </a:bodyPr>
          <a:lstStyle>
            <a:lvl1pPr algn="l" defTabSz="1828800" rtl="0" eaLnBrk="1" latinLnBrk="0" hangingPunct="1">
              <a:lnSpc>
                <a:spcPct val="95000"/>
              </a:lnSpc>
              <a:spcBef>
                <a:spcPct val="0"/>
              </a:spcBef>
              <a:buNone/>
              <a:defRPr sz="6400" b="1" kern="1200" spc="-30" baseline="0">
                <a:solidFill>
                  <a:schemeClr val="tx2"/>
                </a:solidFill>
                <a:latin typeface="+mj-lt"/>
                <a:ea typeface="+mj-ea"/>
                <a:cs typeface="+mj-cs"/>
              </a:defRPr>
            </a:lvl1pPr>
          </a:lstStyle>
          <a:p>
            <a:r>
              <a:rPr lang="nb-NO" sz="3200" b="0" dirty="0"/>
              <a:t>Bellona </a:t>
            </a:r>
            <a:r>
              <a:rPr lang="nb-NO" sz="3200" b="0" dirty="0" err="1"/>
              <a:t>on</a:t>
            </a:r>
            <a:r>
              <a:rPr lang="nb-NO" sz="3200" b="0" dirty="0"/>
              <a:t> LinkedIn:</a:t>
            </a:r>
          </a:p>
        </p:txBody>
      </p:sp>
      <p:pic>
        <p:nvPicPr>
          <p:cNvPr id="8" name="Picture 7" descr="A blue flag with yellow stars&#10;&#10;AI-generated content may be incorrect.">
            <a:extLst>
              <a:ext uri="{FF2B5EF4-FFF2-40B4-BE49-F238E27FC236}">
                <a16:creationId xmlns:a16="http://schemas.microsoft.com/office/drawing/2014/main" id="{286DBF6A-7208-0CD8-D0F7-15373CB3AF16}"/>
              </a:ext>
            </a:extLst>
          </p:cNvPr>
          <p:cNvPicPr>
            <a:picLocks noChangeAspect="1"/>
          </p:cNvPicPr>
          <p:nvPr/>
        </p:nvPicPr>
        <p:blipFill>
          <a:blip r:embed="rId7"/>
          <a:stretch>
            <a:fillRect/>
          </a:stretch>
        </p:blipFill>
        <p:spPr>
          <a:xfrm>
            <a:off x="208715" y="11660069"/>
            <a:ext cx="5626186" cy="1865663"/>
          </a:xfrm>
          <a:prstGeom prst="rect">
            <a:avLst/>
          </a:prstGeom>
        </p:spPr>
      </p:pic>
    </p:spTree>
    <p:extLst>
      <p:ext uri="{BB962C8B-B14F-4D97-AF65-F5344CB8AC3E}">
        <p14:creationId xmlns:p14="http://schemas.microsoft.com/office/powerpoint/2010/main" val="37343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CCEAAD-3DF6-B13D-C1C7-33E0D29B1B7C}"/>
              </a:ext>
            </a:extLst>
          </p:cNvPr>
          <p:cNvSpPr>
            <a:spLocks noGrp="1"/>
          </p:cNvSpPr>
          <p:nvPr>
            <p:ph type="title"/>
          </p:nvPr>
        </p:nvSpPr>
        <p:spPr>
          <a:xfrm>
            <a:off x="3963987" y="1306881"/>
            <a:ext cx="16459200" cy="1334611"/>
          </a:xfrm>
        </p:spPr>
        <p:txBody>
          <a:bodyPr>
            <a:normAutofit fontScale="90000"/>
          </a:bodyPr>
          <a:lstStyle/>
          <a:p>
            <a:r>
              <a:rPr lang="nb-NO" dirty="0" err="1"/>
              <a:t>Bellona's</a:t>
            </a:r>
            <a:r>
              <a:rPr lang="nb-NO" dirty="0"/>
              <a:t> report</a:t>
            </a:r>
          </a:p>
        </p:txBody>
      </p:sp>
      <p:sp>
        <p:nvSpPr>
          <p:cNvPr id="8" name="Subtitle 7">
            <a:extLst>
              <a:ext uri="{FF2B5EF4-FFF2-40B4-BE49-F238E27FC236}">
                <a16:creationId xmlns:a16="http://schemas.microsoft.com/office/drawing/2014/main" id="{D973AD05-D1D3-B956-E86A-735AE788D659}"/>
              </a:ext>
            </a:extLst>
          </p:cNvPr>
          <p:cNvSpPr>
            <a:spLocks noGrp="1"/>
          </p:cNvSpPr>
          <p:nvPr>
            <p:ph type="subTitle" idx="1"/>
          </p:nvPr>
        </p:nvSpPr>
        <p:spPr>
          <a:xfrm>
            <a:off x="2064525" y="4882330"/>
            <a:ext cx="10125638" cy="6898378"/>
          </a:xfrm>
        </p:spPr>
        <p:txBody>
          <a:bodyPr vert="horz" lIns="0" tIns="0" rIns="0" bIns="0" rtlCol="0" anchor="t">
            <a:normAutofit fontScale="77500" lnSpcReduction="20000"/>
          </a:bodyPr>
          <a:lstStyle/>
          <a:p>
            <a:pPr algn="l"/>
            <a:r>
              <a:rPr lang="nb-NO" sz="4700" b="1" dirty="0"/>
              <a:t>Bellona </a:t>
            </a:r>
            <a:r>
              <a:rPr lang="nb-NO" sz="4700" b="1" err="1"/>
              <a:t>Environmental</a:t>
            </a:r>
            <a:r>
              <a:rPr lang="nb-NO" sz="4700" b="1" dirty="0"/>
              <a:t> </a:t>
            </a:r>
            <a:r>
              <a:rPr lang="nb-NO" sz="4700" b="1" err="1"/>
              <a:t>Transparency</a:t>
            </a:r>
            <a:r>
              <a:rPr lang="nb-NO" sz="4700" b="1" dirty="0"/>
              <a:t> Center,</a:t>
            </a:r>
            <a:r>
              <a:rPr lang="nb-NO" sz="4700" dirty="0"/>
              <a:t> </a:t>
            </a:r>
            <a:r>
              <a:rPr lang="nb-NO" sz="4700" err="1"/>
              <a:t>based</a:t>
            </a:r>
            <a:r>
              <a:rPr lang="nb-NO" sz="4700" dirty="0"/>
              <a:t> in Vilnius, is an </a:t>
            </a:r>
            <a:r>
              <a:rPr lang="nb-NO" sz="4700" err="1"/>
              <a:t>investigative</a:t>
            </a:r>
            <a:r>
              <a:rPr lang="nb-NO" sz="4700" dirty="0"/>
              <a:t> </a:t>
            </a:r>
            <a:r>
              <a:rPr lang="nb-NO" sz="4700" err="1"/>
              <a:t>group</a:t>
            </a:r>
            <a:r>
              <a:rPr lang="nb-NO" sz="4700" dirty="0"/>
              <a:t> </a:t>
            </a:r>
            <a:r>
              <a:rPr lang="nb-NO" sz="4700" err="1"/>
              <a:t>within</a:t>
            </a:r>
            <a:r>
              <a:rPr lang="nb-NO" sz="4700" dirty="0"/>
              <a:t> </a:t>
            </a:r>
            <a:r>
              <a:rPr lang="nb-NO" sz="4700" err="1"/>
              <a:t>the</a:t>
            </a:r>
            <a:r>
              <a:rPr lang="nb-NO" sz="4700" dirty="0"/>
              <a:t> Bellona Foundation </a:t>
            </a:r>
            <a:r>
              <a:rPr lang="nb-NO" sz="4700" err="1"/>
              <a:t>that</a:t>
            </a:r>
            <a:r>
              <a:rPr lang="nb-NO" sz="4700" dirty="0"/>
              <a:t> </a:t>
            </a:r>
            <a:r>
              <a:rPr lang="nb-NO" sz="4700" err="1"/>
              <a:t>operates</a:t>
            </a:r>
            <a:r>
              <a:rPr lang="nb-NO" sz="4700" dirty="0"/>
              <a:t> as an </a:t>
            </a:r>
            <a:r>
              <a:rPr lang="nb-NO" sz="4700" err="1"/>
              <a:t>independent</a:t>
            </a:r>
            <a:r>
              <a:rPr lang="nb-NO" sz="4700" dirty="0"/>
              <a:t> non-</a:t>
            </a:r>
            <a:r>
              <a:rPr lang="nb-NO" sz="4700" err="1"/>
              <a:t>profit</a:t>
            </a:r>
            <a:r>
              <a:rPr lang="nb-NO" sz="4700" dirty="0"/>
              <a:t> </a:t>
            </a:r>
            <a:r>
              <a:rPr lang="nb-NO" sz="4700" err="1"/>
              <a:t>solution-oriented</a:t>
            </a:r>
            <a:r>
              <a:rPr lang="nb-NO" sz="4700" dirty="0"/>
              <a:t> </a:t>
            </a:r>
            <a:r>
              <a:rPr lang="nb-NO" sz="4700" err="1"/>
              <a:t>environmental</a:t>
            </a:r>
            <a:r>
              <a:rPr lang="nb-NO" sz="4700" dirty="0"/>
              <a:t> NGO. </a:t>
            </a:r>
            <a:endParaRPr lang="nb-NO" dirty="0"/>
          </a:p>
          <a:p>
            <a:pPr algn="l">
              <a:lnSpc>
                <a:spcPct val="113999"/>
              </a:lnSpc>
            </a:pPr>
            <a:r>
              <a:rPr lang="nb-NO" sz="4700" dirty="0"/>
              <a:t>Our team monitors and analyses </a:t>
            </a:r>
            <a:r>
              <a:rPr lang="nb-NO" sz="4700" dirty="0" err="1"/>
              <a:t>Russia’s</a:t>
            </a:r>
            <a:r>
              <a:rPr lang="nb-NO" sz="4700" dirty="0"/>
              <a:t> </a:t>
            </a:r>
            <a:r>
              <a:rPr lang="nb-NO" sz="4700" dirty="0" err="1"/>
              <a:t>environmental</a:t>
            </a:r>
            <a:r>
              <a:rPr lang="nb-NO" sz="4700" dirty="0"/>
              <a:t> </a:t>
            </a:r>
            <a:r>
              <a:rPr lang="nb-NO" sz="4700" dirty="0" err="1"/>
              <a:t>impact</a:t>
            </a:r>
            <a:r>
              <a:rPr lang="nb-NO" sz="4700" dirty="0"/>
              <a:t> </a:t>
            </a:r>
            <a:r>
              <a:rPr lang="nb-NO" sz="4700" dirty="0" err="1"/>
              <a:t>within</a:t>
            </a:r>
            <a:r>
              <a:rPr lang="nb-NO" sz="4700" dirty="0"/>
              <a:t> and </a:t>
            </a:r>
            <a:r>
              <a:rPr lang="nb-NO" sz="4700" dirty="0" err="1"/>
              <a:t>across</a:t>
            </a:r>
            <a:r>
              <a:rPr lang="nb-NO" sz="4700" dirty="0"/>
              <a:t> borders </a:t>
            </a:r>
            <a:r>
              <a:rPr lang="nb-NO" sz="4700" dirty="0" err="1"/>
              <a:t>with</a:t>
            </a:r>
            <a:r>
              <a:rPr lang="nb-NO" sz="4700" dirty="0"/>
              <a:t> a </a:t>
            </a:r>
            <a:r>
              <a:rPr lang="nb-NO" sz="4700" dirty="0" err="1"/>
              <a:t>special</a:t>
            </a:r>
            <a:r>
              <a:rPr lang="nb-NO" sz="4700" dirty="0"/>
              <a:t> </a:t>
            </a:r>
            <a:r>
              <a:rPr lang="nb-NO" sz="4700" dirty="0" err="1"/>
              <a:t>focus</a:t>
            </a:r>
            <a:r>
              <a:rPr lang="nb-NO" sz="4700" dirty="0"/>
              <a:t> </a:t>
            </a:r>
            <a:r>
              <a:rPr lang="nb-NO" sz="4700" dirty="0" err="1"/>
              <a:t>on</a:t>
            </a:r>
            <a:r>
              <a:rPr lang="nb-NO" sz="4700" dirty="0"/>
              <a:t> </a:t>
            </a:r>
            <a:r>
              <a:rPr lang="nb-NO" sz="4700" dirty="0" err="1"/>
              <a:t>the</a:t>
            </a:r>
            <a:r>
              <a:rPr lang="nb-NO" sz="4700" dirty="0"/>
              <a:t> </a:t>
            </a:r>
            <a:r>
              <a:rPr lang="nb-NO" sz="4700" dirty="0" err="1"/>
              <a:t>environmental</a:t>
            </a:r>
            <a:r>
              <a:rPr lang="nb-NO" sz="4700" dirty="0"/>
              <a:t> </a:t>
            </a:r>
            <a:r>
              <a:rPr lang="nb-NO" sz="4700" dirty="0" err="1"/>
              <a:t>consequences</a:t>
            </a:r>
            <a:r>
              <a:rPr lang="nb-NO" sz="4700" dirty="0"/>
              <a:t> </a:t>
            </a:r>
            <a:r>
              <a:rPr lang="nb-NO" sz="4700" dirty="0" err="1"/>
              <a:t>of</a:t>
            </a:r>
            <a:r>
              <a:rPr lang="nb-NO" sz="4700" dirty="0"/>
              <a:t> </a:t>
            </a:r>
            <a:r>
              <a:rPr lang="nb-NO" sz="4700" dirty="0" err="1"/>
              <a:t>the</a:t>
            </a:r>
            <a:r>
              <a:rPr lang="nb-NO" sz="4700" dirty="0"/>
              <a:t> Russian </a:t>
            </a:r>
            <a:r>
              <a:rPr lang="nb-NO" sz="4700" dirty="0" err="1"/>
              <a:t>invasion</a:t>
            </a:r>
            <a:r>
              <a:rPr lang="nb-NO" sz="4700" dirty="0"/>
              <a:t> </a:t>
            </a:r>
            <a:r>
              <a:rPr lang="nb-NO" sz="4700" dirty="0" err="1"/>
              <a:t>of</a:t>
            </a:r>
            <a:r>
              <a:rPr lang="nb-NO" sz="4700" dirty="0"/>
              <a:t> </a:t>
            </a:r>
            <a:r>
              <a:rPr lang="nb-NO" sz="4700" dirty="0" err="1"/>
              <a:t>Ukraine</a:t>
            </a:r>
            <a:r>
              <a:rPr lang="nb-NO" sz="4700" dirty="0"/>
              <a:t>, </a:t>
            </a:r>
            <a:r>
              <a:rPr lang="nb-NO" sz="4700" dirty="0" err="1"/>
              <a:t>nuclear</a:t>
            </a:r>
            <a:r>
              <a:rPr lang="nb-NO" sz="4700" dirty="0"/>
              <a:t> and </a:t>
            </a:r>
            <a:r>
              <a:rPr lang="nb-NO" sz="4700" dirty="0" err="1"/>
              <a:t>radiation</a:t>
            </a:r>
            <a:r>
              <a:rPr lang="nb-NO" sz="4700" dirty="0"/>
              <a:t> </a:t>
            </a:r>
            <a:r>
              <a:rPr lang="nb-NO" sz="4700" dirty="0" err="1"/>
              <a:t>safety</a:t>
            </a:r>
            <a:r>
              <a:rPr lang="nb-NO" sz="4700" dirty="0"/>
              <a:t> and </a:t>
            </a:r>
            <a:r>
              <a:rPr lang="nb-NO" sz="4700" dirty="0" err="1"/>
              <a:t>security</a:t>
            </a:r>
            <a:r>
              <a:rPr lang="nb-NO" sz="4700" dirty="0"/>
              <a:t>, as </a:t>
            </a:r>
            <a:r>
              <a:rPr lang="nb-NO" sz="4700" dirty="0" err="1"/>
              <a:t>well</a:t>
            </a:r>
            <a:r>
              <a:rPr lang="nb-NO" sz="4700" dirty="0"/>
              <a:t> as </a:t>
            </a:r>
            <a:r>
              <a:rPr lang="nb-NO" sz="4700" dirty="0" err="1"/>
              <a:t>climate</a:t>
            </a:r>
            <a:r>
              <a:rPr lang="nb-NO" sz="4700" dirty="0"/>
              <a:t> </a:t>
            </a:r>
            <a:r>
              <a:rPr lang="nb-NO" sz="4700" dirty="0" err="1"/>
              <a:t>change</a:t>
            </a:r>
            <a:r>
              <a:rPr lang="nb-NO" sz="4700" dirty="0"/>
              <a:t> and </a:t>
            </a:r>
            <a:r>
              <a:rPr lang="nb-NO" sz="4700" dirty="0" err="1"/>
              <a:t>industrial</a:t>
            </a:r>
            <a:r>
              <a:rPr lang="nb-NO" sz="4700" dirty="0"/>
              <a:t> </a:t>
            </a:r>
            <a:r>
              <a:rPr lang="nb-NO" sz="4700" dirty="0" err="1"/>
              <a:t>pollution</a:t>
            </a:r>
            <a:r>
              <a:rPr lang="nb-NO" sz="4700" dirty="0"/>
              <a:t> </a:t>
            </a:r>
            <a:r>
              <a:rPr lang="nb-NO" sz="4700" dirty="0" err="1"/>
              <a:t>of</a:t>
            </a:r>
            <a:r>
              <a:rPr lang="nb-NO" sz="4700" dirty="0"/>
              <a:t> </a:t>
            </a:r>
            <a:r>
              <a:rPr lang="nb-NO" sz="4700" dirty="0" err="1"/>
              <a:t>the</a:t>
            </a:r>
            <a:r>
              <a:rPr lang="nb-NO" sz="4700" dirty="0"/>
              <a:t> Arctic.</a:t>
            </a:r>
            <a:endParaRPr lang="nb-NO"/>
          </a:p>
        </p:txBody>
      </p:sp>
      <p:sp>
        <p:nvSpPr>
          <p:cNvPr id="2" name="Date Placeholder 1">
            <a:extLst>
              <a:ext uri="{FF2B5EF4-FFF2-40B4-BE49-F238E27FC236}">
                <a16:creationId xmlns:a16="http://schemas.microsoft.com/office/drawing/2014/main" id="{D0B22385-2DB6-0267-D603-3C245C3AE0BF}"/>
              </a:ext>
            </a:extLst>
          </p:cNvPr>
          <p:cNvSpPr>
            <a:spLocks noGrp="1"/>
          </p:cNvSpPr>
          <p:nvPr>
            <p:ph type="dt" sz="half" idx="10"/>
          </p:nvPr>
        </p:nvSpPr>
        <p:spPr/>
        <p:txBody>
          <a:bodyPr/>
          <a:lstStyle/>
          <a:p>
            <a:fld id="{D40A2043-A7FB-47AF-B536-FDB01B9B2241}" type="datetime4">
              <a:rPr lang="nb-NO" smtClean="0"/>
              <a:pPr/>
              <a:t>22. april 2026</a:t>
            </a:fld>
            <a:endParaRPr lang="nb-NO" dirty="0"/>
          </a:p>
        </p:txBody>
      </p:sp>
      <p:pic>
        <p:nvPicPr>
          <p:cNvPr id="3" name="Picture 2" descr="A ship in the snow&#10;&#10;AI-generated content may be incorrect.">
            <a:extLst>
              <a:ext uri="{FF2B5EF4-FFF2-40B4-BE49-F238E27FC236}">
                <a16:creationId xmlns:a16="http://schemas.microsoft.com/office/drawing/2014/main" id="{63C28D4A-0EBA-7730-E174-D891027B47E0}"/>
              </a:ext>
            </a:extLst>
          </p:cNvPr>
          <p:cNvPicPr>
            <a:picLocks noChangeAspect="1"/>
          </p:cNvPicPr>
          <p:nvPr/>
        </p:nvPicPr>
        <p:blipFill>
          <a:blip r:embed="rId2"/>
          <a:stretch>
            <a:fillRect/>
          </a:stretch>
        </p:blipFill>
        <p:spPr>
          <a:xfrm>
            <a:off x="12462823" y="3447495"/>
            <a:ext cx="7245300" cy="10268505"/>
          </a:xfrm>
          <a:prstGeom prst="rect">
            <a:avLst/>
          </a:prstGeom>
        </p:spPr>
      </p:pic>
      <p:pic>
        <p:nvPicPr>
          <p:cNvPr id="6" name="Picture 5" descr="A qr code with a blue border&#10;&#10;AI-generated content may be incorrect.">
            <a:extLst>
              <a:ext uri="{FF2B5EF4-FFF2-40B4-BE49-F238E27FC236}">
                <a16:creationId xmlns:a16="http://schemas.microsoft.com/office/drawing/2014/main" id="{8E127257-3809-3A00-E1D7-0625F9A90FEA}"/>
              </a:ext>
            </a:extLst>
          </p:cNvPr>
          <p:cNvPicPr>
            <a:picLocks noChangeAspect="1"/>
          </p:cNvPicPr>
          <p:nvPr/>
        </p:nvPicPr>
        <p:blipFill>
          <a:blip r:embed="rId3"/>
          <a:stretch>
            <a:fillRect/>
          </a:stretch>
        </p:blipFill>
        <p:spPr>
          <a:xfrm>
            <a:off x="20647063" y="9894996"/>
            <a:ext cx="2833639" cy="2833271"/>
          </a:xfrm>
          <a:prstGeom prst="rect">
            <a:avLst/>
          </a:prstGeom>
        </p:spPr>
      </p:pic>
      <p:sp>
        <p:nvSpPr>
          <p:cNvPr id="10" name="TextBox 9">
            <a:extLst>
              <a:ext uri="{FF2B5EF4-FFF2-40B4-BE49-F238E27FC236}">
                <a16:creationId xmlns:a16="http://schemas.microsoft.com/office/drawing/2014/main" id="{87D2FB1D-297B-7A59-E27C-A9D57E5455D7}"/>
              </a:ext>
            </a:extLst>
          </p:cNvPr>
          <p:cNvSpPr txBox="1"/>
          <p:nvPr/>
        </p:nvSpPr>
        <p:spPr>
          <a:xfrm>
            <a:off x="20648328" y="9411026"/>
            <a:ext cx="205831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3000" dirty="0">
                <a:solidFill>
                  <a:srgbClr val="002433"/>
                </a:solidFill>
                <a:latin typeface="TT Hoves"/>
              </a:rPr>
              <a:t>Reports:</a:t>
            </a:r>
            <a:endParaRPr lang="nb-NO" sz="3000" dirty="0">
              <a:solidFill>
                <a:srgbClr val="002433"/>
              </a:solidFill>
            </a:endParaRPr>
          </a:p>
          <a:p>
            <a:pPr algn="ctr"/>
            <a:endParaRPr lang="en-GB"/>
          </a:p>
        </p:txBody>
      </p:sp>
      <p:pic>
        <p:nvPicPr>
          <p:cNvPr id="5" name="Picture 4" descr="A blue flag with yellow stars&#10;&#10;AI-generated content may be incorrect.">
            <a:extLst>
              <a:ext uri="{FF2B5EF4-FFF2-40B4-BE49-F238E27FC236}">
                <a16:creationId xmlns:a16="http://schemas.microsoft.com/office/drawing/2014/main" id="{3F9CFC6C-C2CF-1B66-3859-534A8AF02B4F}"/>
              </a:ext>
            </a:extLst>
          </p:cNvPr>
          <p:cNvPicPr>
            <a:picLocks noChangeAspect="1"/>
          </p:cNvPicPr>
          <p:nvPr/>
        </p:nvPicPr>
        <p:blipFill>
          <a:blip r:embed="rId4"/>
          <a:srcRect r="52874" b="665"/>
          <a:stretch>
            <a:fillRect/>
          </a:stretch>
        </p:blipFill>
        <p:spPr>
          <a:xfrm>
            <a:off x="360394" y="11772542"/>
            <a:ext cx="2190261" cy="1564504"/>
          </a:xfrm>
          <a:prstGeom prst="rect">
            <a:avLst/>
          </a:prstGeom>
        </p:spPr>
      </p:pic>
    </p:spTree>
    <p:extLst>
      <p:ext uri="{BB962C8B-B14F-4D97-AF65-F5344CB8AC3E}">
        <p14:creationId xmlns:p14="http://schemas.microsoft.com/office/powerpoint/2010/main" val="344490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5F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12E56-7BA7-7666-8884-41190AB1D2DD}"/>
              </a:ext>
            </a:extLst>
          </p:cNvPr>
          <p:cNvSpPr>
            <a:spLocks noGrp="1"/>
          </p:cNvSpPr>
          <p:nvPr>
            <p:ph type="ctrTitle"/>
          </p:nvPr>
        </p:nvSpPr>
        <p:spPr>
          <a:xfrm>
            <a:off x="1485540" y="4802501"/>
            <a:ext cx="8284964" cy="4121150"/>
          </a:xfrm>
        </p:spPr>
        <p:txBody>
          <a:bodyPr anchor="b">
            <a:normAutofit/>
          </a:bodyPr>
          <a:lstStyle/>
          <a:p>
            <a:r>
              <a:rPr lang="en-GB" sz="5400" dirty="0"/>
              <a:t>False narrative 1:</a:t>
            </a:r>
            <a:r>
              <a:rPr lang="en-GB" sz="5400" b="0" dirty="0"/>
              <a:t> </a:t>
            </a:r>
            <a:br>
              <a:rPr lang="en-GB" sz="5400" b="0" dirty="0"/>
            </a:br>
            <a:br>
              <a:rPr lang="en-GB" sz="5400" b="0" dirty="0"/>
            </a:br>
            <a:r>
              <a:rPr lang="en-GB" sz="5400" b="0" dirty="0"/>
              <a:t>The NSR will benefit the world through faster and cheaper shipping</a:t>
            </a:r>
            <a:endParaRPr lang="en-US" sz="5400" dirty="0"/>
          </a:p>
        </p:txBody>
      </p:sp>
      <p:sp>
        <p:nvSpPr>
          <p:cNvPr id="3" name="Date Placeholder 2">
            <a:extLst>
              <a:ext uri="{FF2B5EF4-FFF2-40B4-BE49-F238E27FC236}">
                <a16:creationId xmlns:a16="http://schemas.microsoft.com/office/drawing/2014/main" id="{06D5F8AD-1BF6-63ED-131C-45FF22FC7B0C}"/>
              </a:ext>
            </a:extLst>
          </p:cNvPr>
          <p:cNvSpPr>
            <a:spLocks noGrp="1"/>
          </p:cNvSpPr>
          <p:nvPr>
            <p:ph type="dt" sz="half" idx="10"/>
          </p:nvPr>
        </p:nvSpPr>
        <p:spPr>
          <a:xfrm>
            <a:off x="19619089" y="856527"/>
            <a:ext cx="3249462" cy="471344"/>
          </a:xfrm>
        </p:spPr>
        <p:txBody>
          <a:bodyPr anchor="ctr">
            <a:normAutofit/>
          </a:bodyPr>
          <a:lstStyle/>
          <a:p>
            <a:pPr>
              <a:spcAft>
                <a:spcPts val="600"/>
              </a:spcAft>
            </a:pPr>
            <a:fld id="{D40A2043-A7FB-47AF-B536-FDB01B9B2241}" type="datetime4">
              <a:rPr lang="nb-NO" smtClean="0"/>
              <a:pPr>
                <a:spcAft>
                  <a:spcPts val="600"/>
                </a:spcAft>
              </a:pPr>
              <a:t>22. april 2026</a:t>
            </a:fld>
            <a:endParaRPr lang="nb-NO"/>
          </a:p>
        </p:txBody>
      </p:sp>
      <p:sp>
        <p:nvSpPr>
          <p:cNvPr id="4" name="Content Placeholder 3">
            <a:extLst>
              <a:ext uri="{FF2B5EF4-FFF2-40B4-BE49-F238E27FC236}">
                <a16:creationId xmlns:a16="http://schemas.microsoft.com/office/drawing/2014/main" id="{13EB3E60-87FD-64EC-D03C-023D2EAA1B13}"/>
              </a:ext>
            </a:extLst>
          </p:cNvPr>
          <p:cNvSpPr>
            <a:spLocks noGrp="1"/>
          </p:cNvSpPr>
          <p:nvPr>
            <p:ph sz="quarter" idx="13"/>
          </p:nvPr>
        </p:nvSpPr>
        <p:spPr>
          <a:xfrm>
            <a:off x="11532228" y="1981753"/>
            <a:ext cx="10653289" cy="11225446"/>
          </a:xfrm>
          <a:ln>
            <a:solidFill>
              <a:srgbClr val="4472C4"/>
            </a:solidFill>
          </a:ln>
        </p:spPr>
        <p:txBody>
          <a:bodyPr vert="horz" lIns="0" tIns="0" rIns="0" bIns="0" rtlCol="0" anchor="t">
            <a:normAutofit lnSpcReduction="10000"/>
          </a:bodyPr>
          <a:lstStyle/>
          <a:p>
            <a:r>
              <a:rPr lang="en-US" sz="4400" b="1"/>
              <a:t>In reality:</a:t>
            </a:r>
          </a:p>
          <a:p>
            <a:pPr marL="457200" indent="-457200">
              <a:buChar char="•"/>
            </a:pPr>
            <a:r>
              <a:rPr lang="en-US" sz="4400"/>
              <a:t>Faster only by distance</a:t>
            </a:r>
            <a:endParaRPr lang="en-US" sz="4400" dirty="0"/>
          </a:p>
          <a:p>
            <a:pPr marL="457200" indent="-457200">
              <a:buChar char="•"/>
            </a:pPr>
            <a:r>
              <a:rPr lang="en-US" sz="4400"/>
              <a:t>Unexpected challenges (ice traps and sever weather, waiting time for help – a week and more)</a:t>
            </a:r>
            <a:endParaRPr lang="en-US" sz="4400" dirty="0"/>
          </a:p>
          <a:p>
            <a:pPr marL="457200" indent="-457200">
              <a:buChar char="•"/>
            </a:pPr>
            <a:r>
              <a:rPr lang="en-US" sz="4400" dirty="0"/>
              <a:t>Higher costs to comply with Polar code, future costs for polar fuels, higher fuel consumption</a:t>
            </a:r>
          </a:p>
          <a:p>
            <a:pPr marL="457200" indent="-457200">
              <a:lnSpc>
                <a:spcPct val="113999"/>
              </a:lnSpc>
              <a:buChar char="•"/>
            </a:pPr>
            <a:r>
              <a:rPr lang="en-US" sz="4400"/>
              <a:t>Perspectives of the all-year navigation only with icebreakers</a:t>
            </a:r>
            <a:endParaRPr lang="en-US" sz="4400" dirty="0"/>
          </a:p>
          <a:p>
            <a:pPr marL="457200" indent="-457200">
              <a:lnSpc>
                <a:spcPct val="113999"/>
              </a:lnSpc>
              <a:buChar char="•"/>
            </a:pPr>
            <a:r>
              <a:rPr lang="en-US" sz="4400" dirty="0"/>
              <a:t>Fully controlled by Russia, unexpected restrictions and hybrid threats</a:t>
            </a:r>
          </a:p>
        </p:txBody>
      </p:sp>
    </p:spTree>
    <p:extLst>
      <p:ext uri="{BB962C8B-B14F-4D97-AF65-F5344CB8AC3E}">
        <p14:creationId xmlns:p14="http://schemas.microsoft.com/office/powerpoint/2010/main" val="1498913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34AE29-66D3-954E-0CD5-E41A0B702C74}"/>
              </a:ext>
            </a:extLst>
          </p:cNvPr>
          <p:cNvSpPr>
            <a:spLocks noGrp="1"/>
          </p:cNvSpPr>
          <p:nvPr>
            <p:ph type="title"/>
          </p:nvPr>
        </p:nvSpPr>
        <p:spPr>
          <a:xfrm>
            <a:off x="13665695" y="896998"/>
            <a:ext cx="10175414" cy="2004647"/>
          </a:xfrm>
        </p:spPr>
        <p:txBody>
          <a:bodyPr anchor="b">
            <a:normAutofit/>
          </a:bodyPr>
          <a:lstStyle/>
          <a:p>
            <a:r>
              <a:rPr lang="nb-NO"/>
              <a:t>NSR cargo turnover vs plans</a:t>
            </a:r>
            <a:endParaRPr lang="nb-NO" dirty="0"/>
          </a:p>
        </p:txBody>
      </p:sp>
      <p:pic>
        <p:nvPicPr>
          <p:cNvPr id="2" name="Picture 1" descr="A graph of cargo turnover&#10;&#10;AI-generated content may be incorrect.">
            <a:extLst>
              <a:ext uri="{FF2B5EF4-FFF2-40B4-BE49-F238E27FC236}">
                <a16:creationId xmlns:a16="http://schemas.microsoft.com/office/drawing/2014/main" id="{87B6D6A6-E399-BDEF-82D1-CF9ED86E82DB}"/>
              </a:ext>
            </a:extLst>
          </p:cNvPr>
          <p:cNvPicPr>
            <a:picLocks noChangeAspect="1"/>
          </p:cNvPicPr>
          <p:nvPr/>
        </p:nvPicPr>
        <p:blipFill>
          <a:blip r:embed="rId2"/>
          <a:stretch>
            <a:fillRect/>
          </a:stretch>
        </p:blipFill>
        <p:spPr>
          <a:xfrm>
            <a:off x="-1090" y="2397187"/>
            <a:ext cx="12846044" cy="11318344"/>
          </a:xfrm>
          <a:prstGeom prst="rect">
            <a:avLst/>
          </a:prstGeom>
          <a:noFill/>
        </p:spPr>
      </p:pic>
      <p:sp>
        <p:nvSpPr>
          <p:cNvPr id="3" name="Date Placeholder 2">
            <a:extLst>
              <a:ext uri="{FF2B5EF4-FFF2-40B4-BE49-F238E27FC236}">
                <a16:creationId xmlns:a16="http://schemas.microsoft.com/office/drawing/2014/main" id="{4C1B6767-41B5-97BC-B3A3-80B678EEAA58}"/>
              </a:ext>
            </a:extLst>
          </p:cNvPr>
          <p:cNvSpPr>
            <a:spLocks noGrp="1"/>
          </p:cNvSpPr>
          <p:nvPr>
            <p:ph type="dt" sz="half" idx="10"/>
          </p:nvPr>
        </p:nvSpPr>
        <p:spPr>
          <a:xfrm>
            <a:off x="19619089" y="856527"/>
            <a:ext cx="3249462" cy="471344"/>
          </a:xfrm>
        </p:spPr>
        <p:txBody>
          <a:bodyPr anchor="ctr">
            <a:normAutofit/>
          </a:bodyPr>
          <a:lstStyle/>
          <a:p>
            <a:pPr>
              <a:spcAft>
                <a:spcPts val="600"/>
              </a:spcAft>
            </a:pPr>
            <a:fld id="{D40A2043-A7FB-47AF-B536-FDB01B9B2241}" type="datetime4">
              <a:rPr lang="nb-NO" smtClean="0"/>
              <a:pPr>
                <a:spcAft>
                  <a:spcPts val="600"/>
                </a:spcAft>
              </a:pPr>
              <a:t>22. april 2026</a:t>
            </a:fld>
            <a:endParaRPr lang="nb-NO"/>
          </a:p>
        </p:txBody>
      </p:sp>
      <p:sp>
        <p:nvSpPr>
          <p:cNvPr id="13" name="Text Placeholder 12">
            <a:extLst>
              <a:ext uri="{FF2B5EF4-FFF2-40B4-BE49-F238E27FC236}">
                <a16:creationId xmlns:a16="http://schemas.microsoft.com/office/drawing/2014/main" id="{B58DED0D-1708-6622-4073-825F10146B00}"/>
              </a:ext>
            </a:extLst>
          </p:cNvPr>
          <p:cNvSpPr>
            <a:spLocks noGrp="1"/>
          </p:cNvSpPr>
          <p:nvPr>
            <p:ph sz="quarter" idx="13"/>
          </p:nvPr>
        </p:nvSpPr>
        <p:spPr>
          <a:xfrm>
            <a:off x="13665696" y="3433807"/>
            <a:ext cx="10177272" cy="9738280"/>
          </a:xfrm>
        </p:spPr>
        <p:txBody>
          <a:bodyPr vert="horz" lIns="0" tIns="0" rIns="0" bIns="0" rtlCol="0" anchor="t">
            <a:normAutofit fontScale="92500" lnSpcReduction="10000"/>
          </a:bodyPr>
          <a:lstStyle/>
          <a:p>
            <a:r>
              <a:rPr lang="nb-NO" sz="2700" dirty="0"/>
              <a:t>Russian </a:t>
            </a:r>
            <a:r>
              <a:rPr lang="nb-NO" sz="2700" err="1"/>
              <a:t>war</a:t>
            </a:r>
            <a:r>
              <a:rPr lang="nb-NO" sz="2700" dirty="0"/>
              <a:t> </a:t>
            </a:r>
            <a:r>
              <a:rPr lang="nb-NO" sz="2700" err="1"/>
              <a:t>against</a:t>
            </a:r>
            <a:r>
              <a:rPr lang="nb-NO" sz="2700" dirty="0"/>
              <a:t> </a:t>
            </a:r>
            <a:r>
              <a:rPr lang="nb-NO" sz="2700" err="1"/>
              <a:t>Ukraine</a:t>
            </a:r>
            <a:r>
              <a:rPr lang="nb-NO" sz="2700" dirty="0"/>
              <a:t> and </a:t>
            </a:r>
            <a:r>
              <a:rPr lang="nb-NO" sz="2700" err="1"/>
              <a:t>international</a:t>
            </a:r>
            <a:r>
              <a:rPr lang="nb-NO" sz="2700" dirty="0"/>
              <a:t> </a:t>
            </a:r>
            <a:r>
              <a:rPr lang="nb-NO" sz="2700" err="1"/>
              <a:t>sanctions</a:t>
            </a:r>
            <a:r>
              <a:rPr lang="nb-NO" sz="2700" dirty="0"/>
              <a:t> </a:t>
            </a:r>
            <a:r>
              <a:rPr lang="nb-NO" sz="2700" err="1"/>
              <a:t>interfered</a:t>
            </a:r>
            <a:r>
              <a:rPr lang="nb-NO" sz="2700" dirty="0"/>
              <a:t> </a:t>
            </a:r>
            <a:r>
              <a:rPr lang="nb-NO" sz="2700" err="1"/>
              <a:t>with</a:t>
            </a:r>
            <a:r>
              <a:rPr lang="nb-NO" sz="2700" dirty="0"/>
              <a:t> Russian plans to </a:t>
            </a:r>
            <a:r>
              <a:rPr lang="nb-NO" sz="2700" err="1"/>
              <a:t>increase</a:t>
            </a:r>
            <a:r>
              <a:rPr lang="nb-NO" sz="2700" dirty="0"/>
              <a:t> cargo turnover (</a:t>
            </a:r>
            <a:r>
              <a:rPr lang="nb-NO" sz="2700" err="1"/>
              <a:t>successful</a:t>
            </a:r>
            <a:r>
              <a:rPr lang="nb-NO" sz="2700" dirty="0"/>
              <a:t> </a:t>
            </a:r>
            <a:r>
              <a:rPr lang="nb-NO" sz="2700" err="1"/>
              <a:t>sanctions</a:t>
            </a:r>
            <a:r>
              <a:rPr lang="nb-NO" sz="2700" dirty="0"/>
              <a:t> to </a:t>
            </a:r>
            <a:r>
              <a:rPr lang="nb-NO" sz="2700" err="1"/>
              <a:t>delay</a:t>
            </a:r>
            <a:r>
              <a:rPr lang="nb-NO" sz="2700" dirty="0"/>
              <a:t> Arctic LNG 2 and Vostok </a:t>
            </a:r>
            <a:r>
              <a:rPr lang="nb-NO" sz="2700" err="1"/>
              <a:t>oil</a:t>
            </a:r>
            <a:r>
              <a:rPr lang="nb-NO" sz="2700" dirty="0"/>
              <a:t> </a:t>
            </a:r>
            <a:r>
              <a:rPr lang="nb-NO" sz="2700" err="1"/>
              <a:t>projects</a:t>
            </a:r>
            <a:r>
              <a:rPr lang="nb-NO" sz="2700" dirty="0"/>
              <a:t>)</a:t>
            </a:r>
          </a:p>
          <a:p>
            <a:pPr marL="457200" indent="-457200">
              <a:lnSpc>
                <a:spcPct val="113999"/>
              </a:lnSpc>
              <a:buChar char="•"/>
            </a:pPr>
            <a:r>
              <a:rPr lang="nb-NO" sz="2700" b="1" dirty="0"/>
              <a:t>84% </a:t>
            </a:r>
            <a:r>
              <a:rPr lang="nb-NO" sz="2700" err="1"/>
              <a:t>of</a:t>
            </a:r>
            <a:r>
              <a:rPr lang="nb-NO" sz="2700" dirty="0"/>
              <a:t> cargo is Arctic mineral </a:t>
            </a:r>
            <a:r>
              <a:rPr lang="nb-NO" sz="2700" err="1"/>
              <a:t>resources</a:t>
            </a:r>
            <a:r>
              <a:rPr lang="nb-NO" sz="2700" dirty="0"/>
              <a:t> </a:t>
            </a:r>
            <a:r>
              <a:rPr lang="nb-NO" sz="2700" err="1"/>
              <a:t>shipped</a:t>
            </a:r>
            <a:r>
              <a:rPr lang="nb-NO" sz="2700" dirty="0"/>
              <a:t> for </a:t>
            </a:r>
            <a:r>
              <a:rPr lang="nb-NO" sz="2700" b="1" err="1"/>
              <a:t>export</a:t>
            </a:r>
            <a:endParaRPr lang="nb-NO" sz="2700" b="1"/>
          </a:p>
          <a:p>
            <a:pPr marL="457200" indent="-457200">
              <a:lnSpc>
                <a:spcPct val="113999"/>
              </a:lnSpc>
              <a:buChar char="•"/>
            </a:pPr>
            <a:r>
              <a:rPr lang="nb-NO" sz="2700" b="1" dirty="0"/>
              <a:t>85%</a:t>
            </a:r>
            <a:r>
              <a:rPr lang="nb-NO" sz="2700" dirty="0"/>
              <a:t> </a:t>
            </a:r>
            <a:r>
              <a:rPr lang="nb-NO" sz="2700" dirty="0" err="1"/>
              <a:t>of</a:t>
            </a:r>
            <a:r>
              <a:rPr lang="nb-NO" sz="2700" dirty="0"/>
              <a:t> cargo is </a:t>
            </a:r>
            <a:r>
              <a:rPr lang="nb-NO" sz="2700" b="1" dirty="0" err="1"/>
              <a:t>oil</a:t>
            </a:r>
            <a:r>
              <a:rPr lang="nb-NO" sz="2700" b="1" dirty="0"/>
              <a:t> and gas</a:t>
            </a:r>
            <a:r>
              <a:rPr lang="nb-NO" sz="2700" dirty="0"/>
              <a:t>.</a:t>
            </a:r>
          </a:p>
          <a:p>
            <a:pPr marL="457200" indent="-457200">
              <a:lnSpc>
                <a:spcPct val="113999"/>
              </a:lnSpc>
              <a:buChar char="•"/>
            </a:pPr>
            <a:r>
              <a:rPr lang="nb-NO" sz="2700" b="1" dirty="0"/>
              <a:t>100 </a:t>
            </a:r>
            <a:r>
              <a:rPr lang="nb-NO" sz="2700" dirty="0"/>
              <a:t>or </a:t>
            </a:r>
            <a:r>
              <a:rPr lang="nb-NO" sz="2700" err="1"/>
              <a:t>one</a:t>
            </a:r>
            <a:r>
              <a:rPr lang="nb-NO" sz="2700" dirty="0"/>
              <a:t> </a:t>
            </a:r>
            <a:r>
              <a:rPr lang="nb-NO" sz="2700" err="1"/>
              <a:t>third</a:t>
            </a:r>
            <a:r>
              <a:rPr lang="nb-NO" sz="2700" dirty="0"/>
              <a:t> </a:t>
            </a:r>
            <a:r>
              <a:rPr lang="nb-NO" sz="2700" err="1"/>
              <a:t>of</a:t>
            </a:r>
            <a:r>
              <a:rPr lang="nb-NO" sz="2700" dirty="0"/>
              <a:t> cargo </a:t>
            </a:r>
            <a:r>
              <a:rPr lang="nb-NO" sz="2700" err="1"/>
              <a:t>ships</a:t>
            </a:r>
            <a:r>
              <a:rPr lang="nb-NO" sz="2700" dirty="0"/>
              <a:t> </a:t>
            </a:r>
            <a:r>
              <a:rPr lang="nb-NO" sz="2700" err="1"/>
              <a:t>on</a:t>
            </a:r>
            <a:r>
              <a:rPr lang="nb-NO" sz="2700" dirty="0"/>
              <a:t> NSR in 2025 </a:t>
            </a:r>
            <a:r>
              <a:rPr lang="nb-NO" sz="2700" err="1"/>
              <a:t>are</a:t>
            </a:r>
            <a:r>
              <a:rPr lang="nb-NO" sz="2700" dirty="0"/>
              <a:t> Russian </a:t>
            </a:r>
            <a:r>
              <a:rPr lang="nb-NO" sz="2700" b="1" err="1"/>
              <a:t>shadow</a:t>
            </a:r>
            <a:r>
              <a:rPr lang="nb-NO" sz="2700" b="1" dirty="0"/>
              <a:t> </a:t>
            </a:r>
            <a:r>
              <a:rPr lang="nb-NO" sz="2700" b="1" err="1"/>
              <a:t>fleet</a:t>
            </a:r>
            <a:endParaRPr lang="nb-NO" sz="2700" b="1"/>
          </a:p>
          <a:p>
            <a:pPr marL="457200" indent="-457200">
              <a:lnSpc>
                <a:spcPct val="113999"/>
              </a:lnSpc>
              <a:buChar char="•"/>
            </a:pPr>
            <a:r>
              <a:rPr lang="nb-NO" sz="2700" err="1"/>
              <a:t>Planned</a:t>
            </a:r>
            <a:r>
              <a:rPr lang="nb-NO" sz="2700" dirty="0"/>
              <a:t> cargo: </a:t>
            </a:r>
            <a:r>
              <a:rPr lang="nb-NO" sz="2700" b="1" dirty="0"/>
              <a:t>+ 40 </a:t>
            </a:r>
            <a:r>
              <a:rPr lang="nb-NO" sz="2700" b="1" err="1"/>
              <a:t>mln</a:t>
            </a:r>
            <a:r>
              <a:rPr lang="nb-NO" sz="2700" b="1" dirty="0"/>
              <a:t> t LNG, + 100 </a:t>
            </a:r>
            <a:r>
              <a:rPr lang="nb-NO" sz="2700" b="1" err="1"/>
              <a:t>mln</a:t>
            </a:r>
            <a:r>
              <a:rPr lang="nb-NO" sz="2700" b="1" dirty="0"/>
              <a:t> t </a:t>
            </a:r>
            <a:r>
              <a:rPr lang="nb-NO" sz="2700" b="1" err="1"/>
              <a:t>oil</a:t>
            </a:r>
            <a:endParaRPr lang="nb-NO" sz="2700" b="1"/>
          </a:p>
          <a:p>
            <a:pPr>
              <a:lnSpc>
                <a:spcPct val="113999"/>
              </a:lnSpc>
            </a:pPr>
            <a:r>
              <a:rPr lang="nb-NO" sz="2700" b="1" err="1"/>
              <a:t>Transit</a:t>
            </a:r>
            <a:r>
              <a:rPr lang="nb-NO" sz="2700" dirty="0"/>
              <a:t>:</a:t>
            </a:r>
          </a:p>
          <a:p>
            <a:pPr marL="457200" indent="-457200">
              <a:lnSpc>
                <a:spcPct val="113999"/>
              </a:lnSpc>
              <a:buChar char="•"/>
            </a:pPr>
            <a:r>
              <a:rPr lang="nb-NO" sz="2700" dirty="0"/>
              <a:t>Most </a:t>
            </a:r>
            <a:r>
              <a:rPr lang="nb-NO" sz="2700" dirty="0" err="1"/>
              <a:t>transit</a:t>
            </a:r>
            <a:r>
              <a:rPr lang="nb-NO" sz="2700" dirty="0"/>
              <a:t> is </a:t>
            </a:r>
            <a:r>
              <a:rPr lang="nb-NO" sz="2700" dirty="0" err="1"/>
              <a:t>export</a:t>
            </a:r>
            <a:r>
              <a:rPr lang="nb-NO" sz="2700" dirty="0"/>
              <a:t> </a:t>
            </a:r>
            <a:r>
              <a:rPr lang="nb-NO" sz="2700" dirty="0" err="1"/>
              <a:t>of</a:t>
            </a:r>
            <a:r>
              <a:rPr lang="nb-NO" sz="2700" dirty="0"/>
              <a:t> </a:t>
            </a:r>
            <a:r>
              <a:rPr lang="nb-NO" sz="2700" dirty="0" err="1"/>
              <a:t>oil</a:t>
            </a:r>
            <a:r>
              <a:rPr lang="nb-NO" sz="2700" dirty="0"/>
              <a:t> from </a:t>
            </a:r>
            <a:r>
              <a:rPr lang="nb-NO" sz="2700" dirty="0" err="1"/>
              <a:t>Russia</a:t>
            </a:r>
            <a:r>
              <a:rPr lang="nb-NO" sz="2700" dirty="0"/>
              <a:t> to China</a:t>
            </a:r>
            <a:endParaRPr lang="nb-NO"/>
          </a:p>
          <a:p>
            <a:pPr marL="457200" indent="-457200">
              <a:lnSpc>
                <a:spcPct val="113999"/>
              </a:lnSpc>
              <a:buFont typeface="Arial" panose="020B0604020202020204" pitchFamily="34" charset="0"/>
              <a:buChar char="•"/>
            </a:pPr>
            <a:r>
              <a:rPr lang="nb-NO" sz="2700" dirty="0">
                <a:latin typeface="Arial"/>
              </a:rPr>
              <a:t>One </a:t>
            </a:r>
            <a:r>
              <a:rPr lang="nb-NO" sz="2700" err="1">
                <a:latin typeface="Arial"/>
              </a:rPr>
              <a:t>international</a:t>
            </a:r>
            <a:r>
              <a:rPr lang="nb-NO" sz="2700" dirty="0">
                <a:latin typeface="Arial"/>
              </a:rPr>
              <a:t> </a:t>
            </a:r>
            <a:r>
              <a:rPr lang="nb-NO" sz="2700" err="1">
                <a:latin typeface="Arial"/>
              </a:rPr>
              <a:t>transit</a:t>
            </a:r>
            <a:r>
              <a:rPr lang="nb-NO" sz="2700" dirty="0">
                <a:latin typeface="Arial"/>
              </a:rPr>
              <a:t> in 2025 (China-Europe), </a:t>
            </a:r>
            <a:r>
              <a:rPr lang="nb-NO" sz="2700" err="1">
                <a:latin typeface="Arial"/>
              </a:rPr>
              <a:t>one</a:t>
            </a:r>
            <a:r>
              <a:rPr lang="nb-NO" sz="2700" dirty="0">
                <a:latin typeface="Arial"/>
              </a:rPr>
              <a:t> is </a:t>
            </a:r>
            <a:r>
              <a:rPr lang="nb-NO" sz="2700" err="1">
                <a:latin typeface="Arial"/>
              </a:rPr>
              <a:t>announced</a:t>
            </a:r>
            <a:r>
              <a:rPr lang="nb-NO" sz="2700" dirty="0">
                <a:latin typeface="Arial"/>
              </a:rPr>
              <a:t> for 2026 (South Korea-Europe)</a:t>
            </a:r>
            <a:endParaRPr lang="en-US" sz="2700" dirty="0">
              <a:solidFill>
                <a:srgbClr val="000000"/>
              </a:solidFill>
              <a:latin typeface="Arial"/>
            </a:endParaRPr>
          </a:p>
          <a:p>
            <a:pPr marL="457200" indent="-457200">
              <a:lnSpc>
                <a:spcPct val="113999"/>
              </a:lnSpc>
              <a:buChar char="•"/>
            </a:pPr>
            <a:r>
              <a:rPr lang="nb-NO" sz="2700" dirty="0"/>
              <a:t>Plan for </a:t>
            </a:r>
            <a:r>
              <a:rPr lang="nb-NO" sz="2700" err="1"/>
              <a:t>transit</a:t>
            </a:r>
            <a:r>
              <a:rPr lang="nb-NO" sz="2700" dirty="0"/>
              <a:t> </a:t>
            </a:r>
            <a:r>
              <a:rPr lang="nb-NO" sz="2700" err="1"/>
              <a:t>volume</a:t>
            </a:r>
            <a:r>
              <a:rPr lang="nb-NO" sz="2700" dirty="0"/>
              <a:t> is </a:t>
            </a:r>
            <a:r>
              <a:rPr lang="nb-NO" sz="2700" b="1" dirty="0"/>
              <a:t>10 </a:t>
            </a:r>
            <a:r>
              <a:rPr lang="nb-NO" sz="2700" b="1" err="1"/>
              <a:t>mln</a:t>
            </a:r>
            <a:r>
              <a:rPr lang="nb-NO" sz="2700" b="1" dirty="0"/>
              <a:t> t by 2035</a:t>
            </a:r>
            <a:endParaRPr lang="nb-NO" b="1"/>
          </a:p>
          <a:p>
            <a:pPr>
              <a:lnSpc>
                <a:spcPct val="113999"/>
              </a:lnSpc>
            </a:pPr>
            <a:endParaRPr lang="nb-NO" sz="2700" dirty="0"/>
          </a:p>
        </p:txBody>
      </p:sp>
    </p:spTree>
    <p:extLst>
      <p:ext uri="{BB962C8B-B14F-4D97-AF65-F5344CB8AC3E}">
        <p14:creationId xmlns:p14="http://schemas.microsoft.com/office/powerpoint/2010/main" val="308419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3ECDBE5-F80F-A681-274C-AA1A5D32398F}"/>
              </a:ext>
            </a:extLst>
          </p:cNvPr>
          <p:cNvSpPr>
            <a:spLocks noGrp="1"/>
          </p:cNvSpPr>
          <p:nvPr>
            <p:ph type="title"/>
          </p:nvPr>
        </p:nvSpPr>
        <p:spPr>
          <a:xfrm>
            <a:off x="3908220" y="2069307"/>
            <a:ext cx="6840416" cy="1066801"/>
          </a:xfrm>
        </p:spPr>
        <p:txBody>
          <a:bodyPr/>
          <a:lstStyle/>
          <a:p>
            <a:r>
              <a:rPr lang="nb-NO"/>
              <a:t>Insidents on NSR</a:t>
            </a:r>
            <a:endParaRPr lang="nb-NO" dirty="0"/>
          </a:p>
        </p:txBody>
      </p:sp>
      <p:pic>
        <p:nvPicPr>
          <p:cNvPr id="7" name="Picture Placeholder 6" descr="Boats on a frozen river&#10;&#10;AI-generated content may be incorrect.">
            <a:extLst>
              <a:ext uri="{FF2B5EF4-FFF2-40B4-BE49-F238E27FC236}">
                <a16:creationId xmlns:a16="http://schemas.microsoft.com/office/drawing/2014/main" id="{969B95BC-6AEC-86DB-0A0E-DAC737EF1388}"/>
              </a:ext>
            </a:extLst>
          </p:cNvPr>
          <p:cNvPicPr>
            <a:picLocks noGrp="1" noChangeAspect="1"/>
          </p:cNvPicPr>
          <p:nvPr>
            <p:ph type="pic" sz="quarter" idx="12"/>
          </p:nvPr>
        </p:nvPicPr>
        <p:blipFill>
          <a:blip r:embed="rId2"/>
          <a:srcRect t="7114" b="7114"/>
          <a:stretch>
            <a:fillRect/>
          </a:stretch>
        </p:blipFill>
        <p:spPr>
          <a:xfrm>
            <a:off x="17051694" y="5340512"/>
            <a:ext cx="7335481" cy="8375488"/>
          </a:xfrm>
        </p:spPr>
      </p:pic>
      <p:sp>
        <p:nvSpPr>
          <p:cNvPr id="5" name="Date Placeholder 4">
            <a:extLst>
              <a:ext uri="{FF2B5EF4-FFF2-40B4-BE49-F238E27FC236}">
                <a16:creationId xmlns:a16="http://schemas.microsoft.com/office/drawing/2014/main" id="{B15B6386-FF05-463C-046A-98C37BD59475}"/>
              </a:ext>
            </a:extLst>
          </p:cNvPr>
          <p:cNvSpPr>
            <a:spLocks noGrp="1"/>
          </p:cNvSpPr>
          <p:nvPr>
            <p:ph type="dt" sz="half" idx="10"/>
          </p:nvPr>
        </p:nvSpPr>
        <p:spPr/>
        <p:txBody>
          <a:bodyPr/>
          <a:lstStyle/>
          <a:p>
            <a:fld id="{D40A2043-A7FB-47AF-B536-FDB01B9B2241}" type="datetime4">
              <a:rPr lang="nb-NO" smtClean="0"/>
              <a:pPr/>
              <a:t>22. april 2026</a:t>
            </a:fld>
            <a:endParaRPr lang="nb-NO" dirty="0"/>
          </a:p>
        </p:txBody>
      </p:sp>
      <p:sp>
        <p:nvSpPr>
          <p:cNvPr id="6" name="Text Placeholder 10">
            <a:extLst>
              <a:ext uri="{FF2B5EF4-FFF2-40B4-BE49-F238E27FC236}">
                <a16:creationId xmlns:a16="http://schemas.microsoft.com/office/drawing/2014/main" id="{6E922D64-6416-6CC5-D9D7-9474B0E7BC53}"/>
              </a:ext>
            </a:extLst>
          </p:cNvPr>
          <p:cNvSpPr txBox="1">
            <a:spLocks/>
          </p:cNvSpPr>
          <p:nvPr/>
        </p:nvSpPr>
        <p:spPr>
          <a:xfrm>
            <a:off x="816812" y="3755540"/>
            <a:ext cx="13030257" cy="9529870"/>
          </a:xfrm>
          <a:prstGeom prst="rect">
            <a:avLst/>
          </a:prstGeom>
        </p:spPr>
        <p:txBody>
          <a:bodyPr vert="horz" lIns="0" tIns="0" rIns="0" bIns="0" rtlCol="0" anchor="t">
            <a:normAutofit fontScale="85000" lnSpcReduction="20000"/>
          </a:bodyPr>
          <a:lstStyle>
            <a:lvl1pPr marL="0" indent="0" algn="l" defTabSz="1828800" rtl="0" eaLnBrk="1" latinLnBrk="0" hangingPunct="1">
              <a:lnSpc>
                <a:spcPct val="114000"/>
              </a:lnSpc>
              <a:spcBef>
                <a:spcPts val="0"/>
              </a:spcBef>
              <a:spcAft>
                <a:spcPts val="4000"/>
              </a:spcAft>
              <a:buFont typeface="Arial" panose="020B0604020202020204" pitchFamily="34" charset="0"/>
              <a:buNone/>
              <a:defRPr sz="3200" kern="1200" spc="-10" baseline="0">
                <a:solidFill>
                  <a:schemeClr val="tx2"/>
                </a:solidFill>
                <a:latin typeface="+mn-lt"/>
                <a:ea typeface="+mn-ea"/>
                <a:cs typeface="+mn-cs"/>
              </a:defRPr>
            </a:lvl1pPr>
            <a:lvl2pPr marL="630238" indent="-396875" algn="l" defTabSz="1828800" rtl="0" eaLnBrk="1" latinLnBrk="0" hangingPunct="1">
              <a:lnSpc>
                <a:spcPct val="90000"/>
              </a:lnSpc>
              <a:spcBef>
                <a:spcPts val="1000"/>
              </a:spcBef>
              <a:buClr>
                <a:schemeClr val="tx2"/>
              </a:buClr>
              <a:buSzPct val="85000"/>
              <a:buFont typeface="Arial" panose="020B0604020202020204" pitchFamily="34" charset="0"/>
              <a:buChar char="•"/>
              <a:defRPr sz="3200" kern="1200">
                <a:solidFill>
                  <a:schemeClr val="tx2"/>
                </a:solidFill>
                <a:latin typeface="+mn-lt"/>
                <a:ea typeface="+mn-ea"/>
                <a:cs typeface="+mn-cs"/>
              </a:defRPr>
            </a:lvl2pPr>
            <a:lvl3pPr marL="1146175" indent="-457200" algn="l" defTabSz="1828800" rtl="0" eaLnBrk="1" latinLnBrk="0" hangingPunct="1">
              <a:lnSpc>
                <a:spcPct val="90000"/>
              </a:lnSpc>
              <a:spcBef>
                <a:spcPts val="1000"/>
              </a:spcBef>
              <a:buClr>
                <a:schemeClr val="tx2"/>
              </a:buClr>
              <a:buSzPct val="85000"/>
              <a:buFont typeface="Arial" panose="020B0604020202020204" pitchFamily="34" charset="0"/>
              <a:buChar char="•"/>
              <a:defRPr sz="2800" kern="1200">
                <a:solidFill>
                  <a:schemeClr val="tx2"/>
                </a:solidFill>
                <a:latin typeface="+mn-lt"/>
                <a:ea typeface="+mn-ea"/>
                <a:cs typeface="+mn-cs"/>
              </a:defRPr>
            </a:lvl3pPr>
            <a:lvl4pPr marL="1603375" indent="-457200" algn="l" defTabSz="1828800" rtl="0" eaLnBrk="1" latinLnBrk="0" hangingPunct="1">
              <a:lnSpc>
                <a:spcPct val="90000"/>
              </a:lnSpc>
              <a:spcBef>
                <a:spcPts val="1000"/>
              </a:spcBef>
              <a:buClr>
                <a:schemeClr val="tx2"/>
              </a:buClr>
              <a:buSzPct val="85000"/>
              <a:buFont typeface="Arial" panose="020B0604020202020204" pitchFamily="34" charset="0"/>
              <a:buChar char="•"/>
              <a:defRPr sz="2400" kern="1200">
                <a:solidFill>
                  <a:schemeClr val="tx2"/>
                </a:solidFill>
                <a:latin typeface="+mn-lt"/>
                <a:ea typeface="+mn-ea"/>
                <a:cs typeface="+mn-cs"/>
              </a:defRPr>
            </a:lvl4pPr>
            <a:lvl5pPr marL="2114550" indent="-457200" algn="l" defTabSz="1828800" rtl="0" eaLnBrk="1" latinLnBrk="0" hangingPunct="1">
              <a:lnSpc>
                <a:spcPct val="90000"/>
              </a:lnSpc>
              <a:spcBef>
                <a:spcPts val="1000"/>
              </a:spcBef>
              <a:buClr>
                <a:schemeClr val="tx2"/>
              </a:buClr>
              <a:buSzPct val="85000"/>
              <a:buFont typeface="Arial" panose="020B0604020202020204" pitchFamily="34" charset="0"/>
              <a:buChar char="•"/>
              <a:defRPr sz="2000" kern="1200">
                <a:solidFill>
                  <a:schemeClr val="tx2"/>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nb-NO" dirty="0"/>
              <a:t>Rosatom (NSR Administration unit) </a:t>
            </a:r>
            <a:r>
              <a:rPr lang="nb-NO" dirty="0" err="1"/>
              <a:t>stopped</a:t>
            </a:r>
            <a:r>
              <a:rPr lang="nb-NO" dirty="0"/>
              <a:t> </a:t>
            </a:r>
            <a:r>
              <a:rPr lang="nb-NO" dirty="0" err="1"/>
              <a:t>including</a:t>
            </a:r>
            <a:r>
              <a:rPr lang="nb-NO" dirty="0"/>
              <a:t> </a:t>
            </a:r>
            <a:r>
              <a:rPr lang="nb-NO" dirty="0" err="1"/>
              <a:t>incidents</a:t>
            </a:r>
            <a:r>
              <a:rPr lang="nb-NO" dirty="0"/>
              <a:t> </a:t>
            </a:r>
            <a:r>
              <a:rPr lang="nb-NO" dirty="0" err="1"/>
              <a:t>statistics</a:t>
            </a:r>
            <a:r>
              <a:rPr lang="nb-NO" dirty="0"/>
              <a:t> in </a:t>
            </a:r>
            <a:r>
              <a:rPr lang="nb-NO" dirty="0" err="1"/>
              <a:t>its</a:t>
            </a:r>
            <a:r>
              <a:rPr lang="nb-NO" dirty="0"/>
              <a:t> </a:t>
            </a:r>
            <a:r>
              <a:rPr lang="nb-NO" dirty="0" err="1"/>
              <a:t>annual</a:t>
            </a:r>
            <a:r>
              <a:rPr lang="nb-NO" dirty="0"/>
              <a:t> report. </a:t>
            </a:r>
            <a:endParaRPr lang="en-US" dirty="0"/>
          </a:p>
          <a:p>
            <a:pPr>
              <a:lnSpc>
                <a:spcPct val="113999"/>
              </a:lnSpc>
            </a:pPr>
            <a:r>
              <a:rPr lang="nb-NO" dirty="0"/>
              <a:t>In</a:t>
            </a:r>
            <a:r>
              <a:rPr lang="nb-NO" dirty="0">
                <a:ea typeface="+mn-lt"/>
                <a:cs typeface="Arial"/>
              </a:rPr>
              <a:t> 2025:</a:t>
            </a:r>
            <a:endParaRPr lang="nb-NO"/>
          </a:p>
          <a:p>
            <a:pPr marL="457200" indent="-457200">
              <a:lnSpc>
                <a:spcPct val="113999"/>
              </a:lnSpc>
              <a:buFont typeface="Calibri" panose="020B0604020202020204" pitchFamily="34" charset="0"/>
              <a:buChar char="-"/>
            </a:pPr>
            <a:r>
              <a:rPr lang="nb-NO" err="1">
                <a:ea typeface="+mn-lt"/>
                <a:cs typeface="Arial"/>
              </a:rPr>
              <a:t>Сollision</a:t>
            </a:r>
            <a:r>
              <a:rPr lang="nb-NO" dirty="0">
                <a:ea typeface="+mn-lt"/>
                <a:cs typeface="Arial"/>
              </a:rPr>
              <a:t> </a:t>
            </a:r>
            <a:r>
              <a:rPr lang="nb-NO" err="1">
                <a:ea typeface="+mn-lt"/>
                <a:cs typeface="Arial"/>
              </a:rPr>
              <a:t>between</a:t>
            </a:r>
            <a:r>
              <a:rPr lang="nb-NO" dirty="0">
                <a:ea typeface="+mn-lt"/>
                <a:cs typeface="Arial"/>
              </a:rPr>
              <a:t> </a:t>
            </a:r>
            <a:r>
              <a:rPr lang="nb-NO" err="1">
                <a:ea typeface="+mn-lt"/>
                <a:cs typeface="Arial"/>
              </a:rPr>
              <a:t>nuclear</a:t>
            </a:r>
            <a:r>
              <a:rPr lang="nb-NO" dirty="0">
                <a:ea typeface="+mn-lt"/>
                <a:cs typeface="Arial"/>
              </a:rPr>
              <a:t> </a:t>
            </a:r>
            <a:r>
              <a:rPr lang="nb-NO" err="1">
                <a:ea typeface="+mn-lt"/>
                <a:cs typeface="Arial"/>
              </a:rPr>
              <a:t>icebreaker</a:t>
            </a:r>
            <a:r>
              <a:rPr lang="nb-NO" dirty="0">
                <a:ea typeface="+mn-lt"/>
                <a:cs typeface="Arial"/>
              </a:rPr>
              <a:t> </a:t>
            </a:r>
            <a:r>
              <a:rPr lang="nb-NO" i="1" dirty="0">
                <a:ea typeface="+mn-lt"/>
                <a:cs typeface="Arial"/>
              </a:rPr>
              <a:t>50 </a:t>
            </a:r>
            <a:r>
              <a:rPr lang="nb-NO" i="1" err="1">
                <a:ea typeface="+mn-lt"/>
                <a:cs typeface="Arial"/>
              </a:rPr>
              <a:t>years</a:t>
            </a:r>
            <a:r>
              <a:rPr lang="nb-NO" i="1" dirty="0">
                <a:ea typeface="+mn-lt"/>
                <a:cs typeface="Arial"/>
              </a:rPr>
              <a:t> </a:t>
            </a:r>
            <a:r>
              <a:rPr lang="nb-NO" i="1" err="1">
                <a:ea typeface="+mn-lt"/>
                <a:cs typeface="Arial"/>
              </a:rPr>
              <a:t>of</a:t>
            </a:r>
            <a:r>
              <a:rPr lang="nb-NO" i="1" dirty="0">
                <a:ea typeface="+mn-lt"/>
                <a:cs typeface="Arial"/>
              </a:rPr>
              <a:t> </a:t>
            </a:r>
            <a:r>
              <a:rPr lang="nb-NO" i="1" err="1">
                <a:ea typeface="+mn-lt"/>
                <a:cs typeface="Arial"/>
              </a:rPr>
              <a:t>victory</a:t>
            </a:r>
            <a:r>
              <a:rPr lang="nb-NO" dirty="0">
                <a:ea typeface="+mn-lt"/>
                <a:cs typeface="Arial"/>
              </a:rPr>
              <a:t> and cargo </a:t>
            </a:r>
            <a:r>
              <a:rPr lang="nb-NO" err="1">
                <a:ea typeface="+mn-lt"/>
                <a:cs typeface="Arial"/>
              </a:rPr>
              <a:t>vessel</a:t>
            </a:r>
            <a:r>
              <a:rPr lang="nb-NO" dirty="0">
                <a:ea typeface="+mn-lt"/>
                <a:cs typeface="Arial"/>
              </a:rPr>
              <a:t> </a:t>
            </a:r>
            <a:r>
              <a:rPr lang="nb-NO" i="1" err="1">
                <a:ea typeface="+mn-lt"/>
                <a:cs typeface="Arial"/>
              </a:rPr>
              <a:t>Yamal</a:t>
            </a:r>
            <a:r>
              <a:rPr lang="nb-NO" i="1" dirty="0">
                <a:ea typeface="+mn-lt"/>
                <a:cs typeface="Arial"/>
              </a:rPr>
              <a:t> </a:t>
            </a:r>
            <a:r>
              <a:rPr lang="nb-NO" i="1" err="1">
                <a:ea typeface="+mn-lt"/>
                <a:cs typeface="Arial"/>
              </a:rPr>
              <a:t>Krechet</a:t>
            </a:r>
            <a:r>
              <a:rPr lang="nb-NO" dirty="0">
                <a:ea typeface="+mn-lt"/>
                <a:cs typeface="Arial"/>
              </a:rPr>
              <a:t> - 26.01.2025</a:t>
            </a:r>
          </a:p>
          <a:p>
            <a:pPr marL="457200" indent="-457200">
              <a:lnSpc>
                <a:spcPct val="113999"/>
              </a:lnSpc>
              <a:buFont typeface="Calibri" panose="020B0604020202020204" pitchFamily="34" charset="0"/>
              <a:buChar char="-"/>
            </a:pPr>
            <a:r>
              <a:rPr lang="nb-NO" dirty="0" err="1">
                <a:ea typeface="+mn-lt"/>
                <a:cs typeface="Arial"/>
              </a:rPr>
              <a:t>Explosion</a:t>
            </a:r>
            <a:r>
              <a:rPr lang="nb-NO" dirty="0">
                <a:ea typeface="+mn-lt"/>
                <a:cs typeface="Arial"/>
              </a:rPr>
              <a:t> </a:t>
            </a:r>
            <a:r>
              <a:rPr lang="nb-NO" dirty="0" err="1">
                <a:ea typeface="+mn-lt"/>
                <a:cs typeface="Arial"/>
              </a:rPr>
              <a:t>on</a:t>
            </a:r>
            <a:r>
              <a:rPr lang="nb-NO" dirty="0">
                <a:ea typeface="+mn-lt"/>
                <a:cs typeface="Arial"/>
              </a:rPr>
              <a:t> </a:t>
            </a:r>
            <a:r>
              <a:rPr lang="nb-NO" dirty="0" err="1">
                <a:ea typeface="+mn-lt"/>
                <a:cs typeface="Arial"/>
              </a:rPr>
              <a:t>oil</a:t>
            </a:r>
            <a:r>
              <a:rPr lang="nb-NO" dirty="0">
                <a:ea typeface="+mn-lt"/>
                <a:cs typeface="Arial"/>
              </a:rPr>
              <a:t> tanker </a:t>
            </a:r>
            <a:r>
              <a:rPr lang="nb-NO" dirty="0" err="1">
                <a:ea typeface="+mn-lt"/>
                <a:cs typeface="Arial"/>
              </a:rPr>
              <a:t>Onemen</a:t>
            </a:r>
            <a:r>
              <a:rPr lang="nb-NO" dirty="0">
                <a:ea typeface="+mn-lt"/>
                <a:cs typeface="Arial"/>
              </a:rPr>
              <a:t> </a:t>
            </a:r>
            <a:r>
              <a:rPr lang="nb-NO" dirty="0" err="1">
                <a:ea typeface="+mn-lt"/>
                <a:cs typeface="Arial"/>
              </a:rPr>
              <a:t>near</a:t>
            </a:r>
            <a:r>
              <a:rPr lang="nb-NO" dirty="0">
                <a:ea typeface="+mn-lt"/>
                <a:cs typeface="Arial"/>
              </a:rPr>
              <a:t> Anadyr, </a:t>
            </a:r>
            <a:r>
              <a:rPr lang="nb-NO" dirty="0" err="1">
                <a:ea typeface="+mn-lt"/>
                <a:cs typeface="Arial"/>
              </a:rPr>
              <a:t>no</a:t>
            </a:r>
            <a:r>
              <a:rPr lang="nb-NO" dirty="0">
                <a:ea typeface="+mn-lt"/>
                <a:cs typeface="Arial"/>
              </a:rPr>
              <a:t> spill as </a:t>
            </a:r>
            <a:r>
              <a:rPr lang="nb-NO" dirty="0" err="1">
                <a:ea typeface="+mn-lt"/>
                <a:cs typeface="Arial"/>
              </a:rPr>
              <a:t>reported</a:t>
            </a:r>
            <a:r>
              <a:rPr lang="nb-NO" dirty="0">
                <a:ea typeface="+mn-lt"/>
                <a:cs typeface="Arial"/>
              </a:rPr>
              <a:t> – Aug.25</a:t>
            </a:r>
          </a:p>
          <a:p>
            <a:pPr marL="457200" indent="-457200">
              <a:lnSpc>
                <a:spcPct val="113999"/>
              </a:lnSpc>
              <a:buFont typeface="Calibri" panose="020B0604020202020204" pitchFamily="34" charset="0"/>
              <a:buChar char="-"/>
            </a:pPr>
            <a:r>
              <a:rPr lang="nb-NO" dirty="0">
                <a:ea typeface="+mn-lt"/>
                <a:cs typeface="Arial"/>
              </a:rPr>
              <a:t>Oil tanker </a:t>
            </a:r>
            <a:r>
              <a:rPr lang="nb-NO" i="1" dirty="0">
                <a:ea typeface="+mn-lt"/>
                <a:cs typeface="Arial"/>
              </a:rPr>
              <a:t>Lynx </a:t>
            </a:r>
            <a:r>
              <a:rPr lang="nb-NO" dirty="0">
                <a:ea typeface="+mn-lt"/>
                <a:cs typeface="Arial"/>
              </a:rPr>
              <a:t>and gas tanker </a:t>
            </a:r>
            <a:r>
              <a:rPr lang="nb-NO" i="1" dirty="0">
                <a:ea typeface="+mn-lt"/>
                <a:cs typeface="Arial"/>
              </a:rPr>
              <a:t>Arctic </a:t>
            </a:r>
            <a:r>
              <a:rPr lang="nb-NO" i="1" err="1">
                <a:ea typeface="+mn-lt"/>
                <a:cs typeface="Arial"/>
              </a:rPr>
              <a:t>Metagas</a:t>
            </a:r>
            <a:r>
              <a:rPr lang="nb-NO" dirty="0">
                <a:ea typeface="+mn-lt"/>
                <a:cs typeface="Arial"/>
              </a:rPr>
              <a:t> (</a:t>
            </a:r>
            <a:r>
              <a:rPr lang="nb-NO" err="1">
                <a:ea typeface="+mn-lt"/>
                <a:cs typeface="Arial"/>
              </a:rPr>
              <a:t>both</a:t>
            </a:r>
            <a:r>
              <a:rPr lang="nb-NO" dirty="0">
                <a:ea typeface="+mn-lt"/>
                <a:cs typeface="Arial"/>
              </a:rPr>
              <a:t> </a:t>
            </a:r>
            <a:r>
              <a:rPr lang="nb-NO" err="1">
                <a:ea typeface="+mn-lt"/>
                <a:cs typeface="Arial"/>
              </a:rPr>
              <a:t>no</a:t>
            </a:r>
            <a:r>
              <a:rPr lang="nb-NO" dirty="0">
                <a:ea typeface="+mn-lt"/>
                <a:cs typeface="Arial"/>
              </a:rPr>
              <a:t> </a:t>
            </a:r>
            <a:r>
              <a:rPr lang="nb-NO" err="1">
                <a:ea typeface="+mn-lt"/>
                <a:cs typeface="Arial"/>
              </a:rPr>
              <a:t>ice</a:t>
            </a:r>
            <a:r>
              <a:rPr lang="nb-NO" dirty="0">
                <a:ea typeface="+mn-lt"/>
                <a:cs typeface="Arial"/>
              </a:rPr>
              <a:t> </a:t>
            </a:r>
            <a:r>
              <a:rPr lang="nb-NO" err="1">
                <a:ea typeface="+mn-lt"/>
                <a:cs typeface="Arial"/>
              </a:rPr>
              <a:t>class</a:t>
            </a:r>
            <a:r>
              <a:rPr lang="nb-NO" dirty="0">
                <a:ea typeface="+mn-lt"/>
                <a:cs typeface="Arial"/>
              </a:rPr>
              <a:t>) met </a:t>
            </a:r>
            <a:r>
              <a:rPr lang="nb-NO" err="1">
                <a:ea typeface="+mn-lt"/>
                <a:cs typeface="Arial"/>
              </a:rPr>
              <a:t>sea</a:t>
            </a:r>
            <a:r>
              <a:rPr lang="nb-NO" dirty="0">
                <a:ea typeface="+mn-lt"/>
                <a:cs typeface="Arial"/>
              </a:rPr>
              <a:t> </a:t>
            </a:r>
            <a:r>
              <a:rPr lang="nb-NO" err="1">
                <a:ea typeface="+mn-lt"/>
                <a:cs typeface="Arial"/>
              </a:rPr>
              <a:t>ice</a:t>
            </a:r>
            <a:r>
              <a:rPr lang="nb-NO" dirty="0">
                <a:ea typeface="+mn-lt"/>
                <a:cs typeface="Arial"/>
              </a:rPr>
              <a:t> in </a:t>
            </a:r>
            <a:r>
              <a:rPr lang="nb-NO" err="1">
                <a:ea typeface="+mn-lt"/>
                <a:cs typeface="Arial"/>
              </a:rPr>
              <a:t>the</a:t>
            </a:r>
            <a:r>
              <a:rPr lang="nb-NO" dirty="0">
                <a:ea typeface="+mn-lt"/>
                <a:cs typeface="Arial"/>
              </a:rPr>
              <a:t> </a:t>
            </a:r>
            <a:r>
              <a:rPr lang="nb-NO" err="1">
                <a:ea typeface="+mn-lt"/>
                <a:cs typeface="Arial"/>
              </a:rPr>
              <a:t>Eastern-Siberian</a:t>
            </a:r>
            <a:r>
              <a:rPr lang="nb-NO" dirty="0">
                <a:ea typeface="+mn-lt"/>
                <a:cs typeface="Arial"/>
              </a:rPr>
              <a:t> </a:t>
            </a:r>
            <a:r>
              <a:rPr lang="nb-NO" err="1">
                <a:ea typeface="+mn-lt"/>
                <a:cs typeface="Arial"/>
              </a:rPr>
              <a:t>sea</a:t>
            </a:r>
            <a:r>
              <a:rPr lang="nb-NO" dirty="0">
                <a:ea typeface="+mn-lt"/>
                <a:cs typeface="Arial"/>
              </a:rPr>
              <a:t> (+ </a:t>
            </a:r>
            <a:r>
              <a:rPr lang="nb-NO" err="1">
                <a:ea typeface="+mn-lt"/>
                <a:cs typeface="Arial"/>
              </a:rPr>
              <a:t>one</a:t>
            </a:r>
            <a:r>
              <a:rPr lang="nb-NO" dirty="0">
                <a:ea typeface="+mn-lt"/>
                <a:cs typeface="Arial"/>
              </a:rPr>
              <a:t> </a:t>
            </a:r>
            <a:r>
              <a:rPr lang="nb-NO" err="1">
                <a:ea typeface="+mn-lt"/>
                <a:cs typeface="Arial"/>
              </a:rPr>
              <a:t>week</a:t>
            </a:r>
            <a:r>
              <a:rPr lang="nb-NO" dirty="0">
                <a:ea typeface="+mn-lt"/>
                <a:cs typeface="Arial"/>
              </a:rPr>
              <a:t> to a </a:t>
            </a:r>
            <a:r>
              <a:rPr lang="nb-NO" err="1">
                <a:ea typeface="+mn-lt"/>
                <a:cs typeface="Arial"/>
              </a:rPr>
              <a:t>voyage</a:t>
            </a:r>
            <a:r>
              <a:rPr lang="nb-NO" dirty="0">
                <a:ea typeface="+mn-lt"/>
                <a:cs typeface="Arial"/>
              </a:rPr>
              <a:t>) – Aug-Sept.25</a:t>
            </a:r>
          </a:p>
          <a:p>
            <a:pPr marL="457200" indent="-457200">
              <a:lnSpc>
                <a:spcPct val="113999"/>
              </a:lnSpc>
              <a:buFont typeface="Calibri" panose="020B0604020202020204" pitchFamily="34" charset="0"/>
              <a:buChar char="-"/>
            </a:pPr>
            <a:r>
              <a:rPr lang="nb-NO" dirty="0">
                <a:ea typeface="+mn-lt"/>
                <a:cs typeface="Arial"/>
              </a:rPr>
              <a:t>Gas tanker </a:t>
            </a:r>
            <a:r>
              <a:rPr lang="nb-NO" i="1" dirty="0">
                <a:ea typeface="+mn-lt"/>
                <a:cs typeface="Arial"/>
              </a:rPr>
              <a:t>Buran </a:t>
            </a:r>
            <a:r>
              <a:rPr lang="nb-NO" dirty="0">
                <a:ea typeface="+mn-lt"/>
                <a:cs typeface="Arial"/>
              </a:rPr>
              <a:t>and </a:t>
            </a:r>
            <a:r>
              <a:rPr lang="nb-NO" i="1" err="1">
                <a:ea typeface="+mn-lt"/>
                <a:cs typeface="Arial"/>
              </a:rPr>
              <a:t>Voshod</a:t>
            </a:r>
            <a:r>
              <a:rPr lang="nb-NO" i="1" dirty="0">
                <a:ea typeface="+mn-lt"/>
                <a:cs typeface="Arial"/>
              </a:rPr>
              <a:t> </a:t>
            </a:r>
            <a:r>
              <a:rPr lang="nb-NO" dirty="0">
                <a:ea typeface="+mn-lt"/>
                <a:cs typeface="Arial"/>
              </a:rPr>
              <a:t>(</a:t>
            </a:r>
            <a:r>
              <a:rPr lang="nb-NO" err="1">
                <a:ea typeface="+mn-lt"/>
                <a:cs typeface="Arial"/>
              </a:rPr>
              <a:t>both</a:t>
            </a:r>
            <a:r>
              <a:rPr lang="nb-NO" dirty="0">
                <a:ea typeface="+mn-lt"/>
                <a:cs typeface="Arial"/>
              </a:rPr>
              <a:t> Arc4) </a:t>
            </a:r>
            <a:r>
              <a:rPr lang="nb-NO" err="1">
                <a:ea typeface="+mn-lt"/>
                <a:cs typeface="Arial"/>
              </a:rPr>
              <a:t>seek</a:t>
            </a:r>
            <a:r>
              <a:rPr lang="nb-NO" dirty="0">
                <a:ea typeface="+mn-lt"/>
                <a:cs typeface="Arial"/>
              </a:rPr>
              <a:t> </a:t>
            </a:r>
            <a:r>
              <a:rPr lang="nb-NO" err="1">
                <a:ea typeface="+mn-lt"/>
                <a:cs typeface="Arial"/>
              </a:rPr>
              <a:t>passage</a:t>
            </a:r>
            <a:r>
              <a:rPr lang="nb-NO" dirty="0">
                <a:ea typeface="+mn-lt"/>
                <a:cs typeface="Arial"/>
              </a:rPr>
              <a:t> </a:t>
            </a:r>
            <a:r>
              <a:rPr lang="nb-NO" err="1">
                <a:ea typeface="+mn-lt"/>
                <a:cs typeface="Arial"/>
              </a:rPr>
              <a:t>through</a:t>
            </a:r>
            <a:r>
              <a:rPr lang="nb-NO" dirty="0">
                <a:ea typeface="+mn-lt"/>
                <a:cs typeface="Arial"/>
              </a:rPr>
              <a:t> </a:t>
            </a:r>
            <a:r>
              <a:rPr lang="nb-NO" err="1">
                <a:ea typeface="+mn-lt"/>
                <a:cs typeface="Arial"/>
              </a:rPr>
              <a:t>ice</a:t>
            </a:r>
            <a:r>
              <a:rPr lang="nb-NO" dirty="0">
                <a:ea typeface="+mn-lt"/>
                <a:cs typeface="Arial"/>
              </a:rPr>
              <a:t> for a </a:t>
            </a:r>
            <a:r>
              <a:rPr lang="nb-NO" err="1">
                <a:ea typeface="+mn-lt"/>
                <a:cs typeface="Arial"/>
              </a:rPr>
              <a:t>week</a:t>
            </a:r>
            <a:r>
              <a:rPr lang="nb-NO" dirty="0">
                <a:ea typeface="+mn-lt"/>
                <a:cs typeface="Arial"/>
              </a:rPr>
              <a:t> in Oct-Nov.25 and </a:t>
            </a:r>
            <a:r>
              <a:rPr lang="nb-NO" err="1">
                <a:ea typeface="+mn-lt"/>
                <a:cs typeface="Arial"/>
              </a:rPr>
              <a:t>then</a:t>
            </a:r>
            <a:r>
              <a:rPr lang="nb-NO" dirty="0">
                <a:ea typeface="+mn-lt"/>
                <a:cs typeface="Arial"/>
              </a:rPr>
              <a:t> used </a:t>
            </a:r>
            <a:r>
              <a:rPr lang="nb-NO" err="1">
                <a:ea typeface="+mn-lt"/>
                <a:cs typeface="Arial"/>
              </a:rPr>
              <a:t>icebreaker</a:t>
            </a:r>
            <a:r>
              <a:rPr lang="nb-NO" dirty="0">
                <a:ea typeface="+mn-lt"/>
                <a:cs typeface="Arial"/>
              </a:rPr>
              <a:t> </a:t>
            </a:r>
            <a:r>
              <a:rPr lang="nb-NO" err="1">
                <a:ea typeface="+mn-lt"/>
                <a:cs typeface="Arial"/>
              </a:rPr>
              <a:t>assistance</a:t>
            </a:r>
            <a:r>
              <a:rPr lang="nb-NO" dirty="0">
                <a:ea typeface="+mn-lt"/>
                <a:cs typeface="Arial"/>
              </a:rPr>
              <a:t>. </a:t>
            </a:r>
            <a:r>
              <a:rPr lang="nb-NO" i="1" dirty="0">
                <a:ea typeface="+mn-lt"/>
                <a:cs typeface="Arial"/>
              </a:rPr>
              <a:t>Buran </a:t>
            </a:r>
            <a:r>
              <a:rPr lang="nb-NO" err="1">
                <a:ea typeface="+mn-lt"/>
                <a:cs typeface="Arial"/>
              </a:rPr>
              <a:t>didn't</a:t>
            </a:r>
            <a:r>
              <a:rPr lang="nb-NO" dirty="0">
                <a:ea typeface="+mn-lt"/>
                <a:cs typeface="Arial"/>
              </a:rPr>
              <a:t> </a:t>
            </a:r>
            <a:r>
              <a:rPr lang="nb-NO" err="1">
                <a:ea typeface="+mn-lt"/>
                <a:cs typeface="Arial"/>
              </a:rPr>
              <a:t>get</a:t>
            </a:r>
            <a:r>
              <a:rPr lang="nb-NO" dirty="0">
                <a:ea typeface="+mn-lt"/>
                <a:cs typeface="Arial"/>
              </a:rPr>
              <a:t> to Arctic LNG 2 terminal </a:t>
            </a:r>
            <a:r>
              <a:rPr lang="nb-NO" err="1">
                <a:ea typeface="+mn-lt"/>
                <a:cs typeface="Arial"/>
              </a:rPr>
              <a:t>even</a:t>
            </a:r>
            <a:r>
              <a:rPr lang="nb-NO" dirty="0">
                <a:ea typeface="+mn-lt"/>
                <a:cs typeface="Arial"/>
              </a:rPr>
              <a:t> </a:t>
            </a:r>
            <a:r>
              <a:rPr lang="nb-NO" err="1">
                <a:ea typeface="+mn-lt"/>
                <a:cs typeface="Arial"/>
              </a:rPr>
              <a:t>with</a:t>
            </a:r>
            <a:r>
              <a:rPr lang="nb-NO" dirty="0">
                <a:ea typeface="+mn-lt"/>
                <a:cs typeface="Arial"/>
              </a:rPr>
              <a:t> </a:t>
            </a:r>
            <a:r>
              <a:rPr lang="nb-NO" err="1">
                <a:ea typeface="+mn-lt"/>
                <a:cs typeface="Arial"/>
              </a:rPr>
              <a:t>icebreaker</a:t>
            </a:r>
            <a:r>
              <a:rPr lang="nb-NO" dirty="0">
                <a:ea typeface="+mn-lt"/>
                <a:cs typeface="Arial"/>
              </a:rPr>
              <a:t> </a:t>
            </a:r>
            <a:r>
              <a:rPr lang="nb-NO" err="1">
                <a:ea typeface="+mn-lt"/>
                <a:cs typeface="Arial"/>
              </a:rPr>
              <a:t>assistance</a:t>
            </a:r>
            <a:r>
              <a:rPr lang="nb-NO" dirty="0">
                <a:ea typeface="+mn-lt"/>
                <a:cs typeface="Arial"/>
              </a:rPr>
              <a:t> in Dec.25</a:t>
            </a:r>
          </a:p>
          <a:p>
            <a:pPr marL="457200" indent="-457200">
              <a:lnSpc>
                <a:spcPct val="113999"/>
              </a:lnSpc>
              <a:buFont typeface="Calibri" panose="020B0604020202020204" pitchFamily="34" charset="0"/>
              <a:buChar char="-"/>
            </a:pPr>
            <a:r>
              <a:rPr lang="nb-NO" dirty="0">
                <a:ea typeface="+mn-lt"/>
                <a:cs typeface="Arial"/>
              </a:rPr>
              <a:t>Cargo </a:t>
            </a:r>
            <a:r>
              <a:rPr lang="nb-NO" err="1">
                <a:ea typeface="+mn-lt"/>
                <a:cs typeface="Arial"/>
              </a:rPr>
              <a:t>vessels</a:t>
            </a:r>
            <a:r>
              <a:rPr lang="nb-NO" dirty="0">
                <a:ea typeface="+mn-lt"/>
                <a:cs typeface="Arial"/>
              </a:rPr>
              <a:t> </a:t>
            </a:r>
            <a:r>
              <a:rPr lang="nb-NO" i="1" err="1">
                <a:ea typeface="+mn-lt"/>
                <a:cs typeface="Arial"/>
              </a:rPr>
              <a:t>Ostrov</a:t>
            </a:r>
            <a:r>
              <a:rPr lang="nb-NO" i="1" dirty="0">
                <a:ea typeface="+mn-lt"/>
                <a:cs typeface="Arial"/>
              </a:rPr>
              <a:t> </a:t>
            </a:r>
            <a:r>
              <a:rPr lang="nb-NO" i="1" err="1">
                <a:ea typeface="+mn-lt"/>
                <a:cs typeface="Arial"/>
              </a:rPr>
              <a:t>Antsiferova</a:t>
            </a:r>
            <a:r>
              <a:rPr lang="nb-NO" dirty="0">
                <a:ea typeface="+mn-lt"/>
                <a:cs typeface="Arial"/>
              </a:rPr>
              <a:t> and </a:t>
            </a:r>
            <a:r>
              <a:rPr lang="nb-NO" i="1" dirty="0">
                <a:ea typeface="+mn-lt"/>
                <a:cs typeface="Arial"/>
              </a:rPr>
              <a:t>FESCO </a:t>
            </a:r>
            <a:r>
              <a:rPr lang="nb-NO" i="1" err="1">
                <a:ea typeface="+mn-lt"/>
                <a:cs typeface="Arial"/>
              </a:rPr>
              <a:t>Moneron</a:t>
            </a:r>
            <a:r>
              <a:rPr lang="nb-NO" dirty="0">
                <a:ea typeface="+mn-lt"/>
                <a:cs typeface="Arial"/>
              </a:rPr>
              <a:t> </a:t>
            </a:r>
            <a:r>
              <a:rPr lang="nb-NO" err="1">
                <a:ea typeface="+mn-lt"/>
                <a:cs typeface="Arial"/>
              </a:rPr>
              <a:t>couldn't</a:t>
            </a:r>
            <a:r>
              <a:rPr lang="nb-NO" dirty="0">
                <a:ea typeface="+mn-lt"/>
                <a:cs typeface="Arial"/>
              </a:rPr>
              <a:t> </a:t>
            </a:r>
            <a:r>
              <a:rPr lang="nb-NO" err="1">
                <a:ea typeface="+mn-lt"/>
                <a:cs typeface="Arial"/>
              </a:rPr>
              <a:t>get</a:t>
            </a:r>
            <a:r>
              <a:rPr lang="nb-NO" dirty="0">
                <a:ea typeface="+mn-lt"/>
                <a:cs typeface="Arial"/>
              </a:rPr>
              <a:t> to port in Anadyr for more </a:t>
            </a:r>
            <a:r>
              <a:rPr lang="nb-NO" err="1">
                <a:ea typeface="+mn-lt"/>
                <a:cs typeface="Arial"/>
              </a:rPr>
              <a:t>than</a:t>
            </a:r>
            <a:r>
              <a:rPr lang="nb-NO" dirty="0">
                <a:ea typeface="+mn-lt"/>
                <a:cs typeface="Arial"/>
              </a:rPr>
              <a:t> a </a:t>
            </a:r>
            <a:r>
              <a:rPr lang="nb-NO" err="1">
                <a:ea typeface="+mn-lt"/>
                <a:cs typeface="Arial"/>
              </a:rPr>
              <a:t>week</a:t>
            </a:r>
            <a:r>
              <a:rPr lang="nb-NO" dirty="0">
                <a:ea typeface="+mn-lt"/>
                <a:cs typeface="Arial"/>
              </a:rPr>
              <a:t> in Oct-Nov.25</a:t>
            </a:r>
          </a:p>
          <a:p>
            <a:pPr marL="457200" indent="-457200">
              <a:lnSpc>
                <a:spcPct val="113999"/>
              </a:lnSpc>
              <a:buFont typeface="Calibri" panose="020B0604020202020204" pitchFamily="34" charset="0"/>
              <a:buChar char="-"/>
            </a:pPr>
            <a:r>
              <a:rPr lang="nb-NO" err="1">
                <a:ea typeface="+mn-lt"/>
                <a:cs typeface="Arial"/>
              </a:rPr>
              <a:t>Every</a:t>
            </a:r>
            <a:r>
              <a:rPr lang="nb-NO" dirty="0">
                <a:ea typeface="+mn-lt"/>
                <a:cs typeface="Arial"/>
              </a:rPr>
              <a:t> </a:t>
            </a:r>
            <a:r>
              <a:rPr lang="nb-NO" err="1">
                <a:ea typeface="+mn-lt"/>
                <a:cs typeface="Arial"/>
              </a:rPr>
              <a:t>year</a:t>
            </a:r>
            <a:r>
              <a:rPr lang="nb-NO" dirty="0">
                <a:ea typeface="+mn-lt"/>
                <a:cs typeface="Arial"/>
              </a:rPr>
              <a:t> </a:t>
            </a:r>
            <a:r>
              <a:rPr lang="nb-NO" err="1">
                <a:ea typeface="+mn-lt"/>
                <a:cs typeface="Arial"/>
              </a:rPr>
              <a:t>ships</a:t>
            </a:r>
            <a:r>
              <a:rPr lang="nb-NO" dirty="0">
                <a:ea typeface="+mn-lt"/>
                <a:cs typeface="Arial"/>
              </a:rPr>
              <a:t> </a:t>
            </a:r>
            <a:r>
              <a:rPr lang="nb-NO" err="1">
                <a:ea typeface="+mn-lt"/>
                <a:cs typeface="Arial"/>
              </a:rPr>
              <a:t>get</a:t>
            </a:r>
            <a:r>
              <a:rPr lang="nb-NO" dirty="0">
                <a:ea typeface="+mn-lt"/>
                <a:cs typeface="Arial"/>
              </a:rPr>
              <a:t> </a:t>
            </a:r>
            <a:r>
              <a:rPr lang="nb-NO" err="1">
                <a:ea typeface="+mn-lt"/>
                <a:cs typeface="Arial"/>
              </a:rPr>
              <a:t>frozen</a:t>
            </a:r>
            <a:r>
              <a:rPr lang="nb-NO" dirty="0">
                <a:ea typeface="+mn-lt"/>
                <a:cs typeface="Arial"/>
              </a:rPr>
              <a:t> in </a:t>
            </a:r>
            <a:r>
              <a:rPr lang="nb-NO" err="1">
                <a:ea typeface="+mn-lt"/>
                <a:cs typeface="Arial"/>
              </a:rPr>
              <a:t>the</a:t>
            </a:r>
            <a:r>
              <a:rPr lang="nb-NO" dirty="0">
                <a:ea typeface="+mn-lt"/>
                <a:cs typeface="Arial"/>
              </a:rPr>
              <a:t> Lena river </a:t>
            </a:r>
            <a:r>
              <a:rPr lang="nb-NO" err="1">
                <a:ea typeface="+mn-lt"/>
                <a:cs typeface="Arial"/>
              </a:rPr>
              <a:t>if</a:t>
            </a:r>
            <a:r>
              <a:rPr lang="nb-NO" dirty="0">
                <a:ea typeface="+mn-lt"/>
                <a:cs typeface="Arial"/>
              </a:rPr>
              <a:t> </a:t>
            </a:r>
            <a:r>
              <a:rPr lang="nb-NO" err="1">
                <a:ea typeface="+mn-lt"/>
                <a:cs typeface="Arial"/>
              </a:rPr>
              <a:t>they</a:t>
            </a:r>
            <a:r>
              <a:rPr lang="nb-NO" dirty="0">
                <a:ea typeface="+mn-lt"/>
                <a:cs typeface="Arial"/>
              </a:rPr>
              <a:t> </a:t>
            </a:r>
            <a:r>
              <a:rPr lang="nb-NO" err="1">
                <a:ea typeface="+mn-lt"/>
                <a:cs typeface="Arial"/>
              </a:rPr>
              <a:t>did</a:t>
            </a:r>
            <a:r>
              <a:rPr lang="nb-NO" dirty="0">
                <a:ea typeface="+mn-lt"/>
                <a:cs typeface="Arial"/>
              </a:rPr>
              <a:t> not </a:t>
            </a:r>
            <a:r>
              <a:rPr lang="nb-NO" err="1">
                <a:ea typeface="+mn-lt"/>
                <a:cs typeface="Arial"/>
              </a:rPr>
              <a:t>manage</a:t>
            </a:r>
            <a:r>
              <a:rPr lang="nb-NO" dirty="0">
                <a:ea typeface="+mn-lt"/>
                <a:cs typeface="Arial"/>
              </a:rPr>
              <a:t> to </a:t>
            </a:r>
            <a:r>
              <a:rPr lang="nb-NO" err="1">
                <a:ea typeface="+mn-lt"/>
                <a:cs typeface="Arial"/>
              </a:rPr>
              <a:t>reach</a:t>
            </a:r>
            <a:r>
              <a:rPr lang="nb-NO" dirty="0">
                <a:ea typeface="+mn-lt"/>
                <a:cs typeface="Arial"/>
              </a:rPr>
              <a:t> ports </a:t>
            </a:r>
            <a:r>
              <a:rPr lang="nb-NO" err="1">
                <a:ea typeface="+mn-lt"/>
                <a:cs typeface="Arial"/>
              </a:rPr>
              <a:t>on</a:t>
            </a:r>
            <a:r>
              <a:rPr lang="nb-NO" dirty="0">
                <a:ea typeface="+mn-lt"/>
                <a:cs typeface="Arial"/>
              </a:rPr>
              <a:t> time and </a:t>
            </a:r>
            <a:r>
              <a:rPr lang="nb-NO" err="1">
                <a:ea typeface="+mn-lt"/>
                <a:cs typeface="Arial"/>
              </a:rPr>
              <a:t>left</a:t>
            </a:r>
            <a:r>
              <a:rPr lang="nb-NO" dirty="0">
                <a:ea typeface="+mn-lt"/>
                <a:cs typeface="Arial"/>
              </a:rPr>
              <a:t> </a:t>
            </a:r>
            <a:r>
              <a:rPr lang="nb-NO" err="1">
                <a:ea typeface="+mn-lt"/>
                <a:cs typeface="Arial"/>
              </a:rPr>
              <a:t>there</a:t>
            </a:r>
            <a:r>
              <a:rPr lang="nb-NO" dirty="0">
                <a:ea typeface="+mn-lt"/>
                <a:cs typeface="Arial"/>
              </a:rPr>
              <a:t> </a:t>
            </a:r>
            <a:r>
              <a:rPr lang="nb-NO" err="1">
                <a:ea typeface="+mn-lt"/>
                <a:cs typeface="Arial"/>
              </a:rPr>
              <a:t>until</a:t>
            </a:r>
            <a:r>
              <a:rPr lang="nb-NO" dirty="0">
                <a:ea typeface="+mn-lt"/>
                <a:cs typeface="Arial"/>
              </a:rPr>
              <a:t> spring.</a:t>
            </a:r>
          </a:p>
          <a:p>
            <a:pPr marL="457200" indent="-457200">
              <a:lnSpc>
                <a:spcPct val="113999"/>
              </a:lnSpc>
              <a:buFont typeface="Calibri" panose="020B0604020202020204" pitchFamily="34" charset="0"/>
              <a:buChar char="-"/>
            </a:pPr>
            <a:endParaRPr lang="nb-NO" dirty="0">
              <a:ea typeface="+mn-lt"/>
              <a:cs typeface="Arial"/>
            </a:endParaRPr>
          </a:p>
          <a:p>
            <a:pPr marL="457200" indent="-457200">
              <a:lnSpc>
                <a:spcPct val="113999"/>
              </a:lnSpc>
              <a:buFont typeface="Calibri" panose="020B0604020202020204" pitchFamily="34" charset="0"/>
              <a:buChar char="-"/>
            </a:pPr>
            <a:endParaRPr lang="nb-NO" dirty="0">
              <a:ea typeface="+mn-lt"/>
              <a:cs typeface="Arial"/>
            </a:endParaRPr>
          </a:p>
          <a:p>
            <a:pPr marL="457200" indent="-457200">
              <a:lnSpc>
                <a:spcPct val="113999"/>
              </a:lnSpc>
              <a:buFont typeface="Calibri" panose="020B0604020202020204" pitchFamily="34" charset="0"/>
              <a:buChar char="-"/>
            </a:pPr>
            <a:endParaRPr lang="nb-NO" dirty="0">
              <a:ea typeface="+mn-lt"/>
              <a:cs typeface="Arial"/>
            </a:endParaRPr>
          </a:p>
        </p:txBody>
      </p:sp>
      <p:pic>
        <p:nvPicPr>
          <p:cNvPr id="8" name="Picture 7" descr="A large ship with a hole in it&#10;&#10;AI-generated content may be incorrect.">
            <a:extLst>
              <a:ext uri="{FF2B5EF4-FFF2-40B4-BE49-F238E27FC236}">
                <a16:creationId xmlns:a16="http://schemas.microsoft.com/office/drawing/2014/main" id="{5E97C990-4944-D168-CC7E-3EDB68D393D5}"/>
              </a:ext>
            </a:extLst>
          </p:cNvPr>
          <p:cNvPicPr>
            <a:picLocks noChangeAspect="1"/>
          </p:cNvPicPr>
          <p:nvPr/>
        </p:nvPicPr>
        <p:blipFill>
          <a:blip r:embed="rId3"/>
          <a:stretch>
            <a:fillRect/>
          </a:stretch>
        </p:blipFill>
        <p:spPr>
          <a:xfrm>
            <a:off x="14238879" y="-6513"/>
            <a:ext cx="6852380" cy="9144000"/>
          </a:xfrm>
          <a:prstGeom prst="rect">
            <a:avLst/>
          </a:prstGeom>
        </p:spPr>
      </p:pic>
    </p:spTree>
    <p:extLst>
      <p:ext uri="{BB962C8B-B14F-4D97-AF65-F5344CB8AC3E}">
        <p14:creationId xmlns:p14="http://schemas.microsoft.com/office/powerpoint/2010/main" val="1976161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CAFAA"/>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92996C-D014-1392-D369-69170444066B}"/>
              </a:ext>
            </a:extLst>
          </p:cNvPr>
          <p:cNvSpPr/>
          <p:nvPr/>
        </p:nvSpPr>
        <p:spPr>
          <a:xfrm>
            <a:off x="11202051" y="1563077"/>
            <a:ext cx="11540717" cy="1159282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E95F406-2D54-0AE4-8C11-2E6542AC5489}"/>
              </a:ext>
            </a:extLst>
          </p:cNvPr>
          <p:cNvSpPr>
            <a:spLocks noGrp="1"/>
          </p:cNvSpPr>
          <p:nvPr>
            <p:ph type="title"/>
          </p:nvPr>
        </p:nvSpPr>
        <p:spPr/>
        <p:txBody>
          <a:bodyPr vert="horz" lIns="0" tIns="0" rIns="0" bIns="0" rtlCol="0" anchor="b">
            <a:noAutofit/>
          </a:bodyPr>
          <a:lstStyle/>
          <a:p>
            <a:r>
              <a:rPr lang="en-GB" sz="5400" dirty="0"/>
              <a:t>False narrative 2:</a:t>
            </a:r>
            <a:r>
              <a:rPr lang="en-GB" sz="5400" b="0" dirty="0"/>
              <a:t> </a:t>
            </a:r>
            <a:br>
              <a:rPr lang="en-GB" sz="5400" b="0" dirty="0"/>
            </a:br>
            <a:br>
              <a:rPr lang="en-GB" sz="5400" b="0" dirty="0"/>
            </a:br>
            <a:r>
              <a:rPr lang="en-GB" sz="5400" b="0" dirty="0"/>
              <a:t>Only Russia possesses the tools and technology to develop it safely</a:t>
            </a:r>
            <a:endParaRPr lang="en-US" sz="5400" dirty="0"/>
          </a:p>
        </p:txBody>
      </p:sp>
      <p:sp>
        <p:nvSpPr>
          <p:cNvPr id="4" name="Date Placeholder 3">
            <a:extLst>
              <a:ext uri="{FF2B5EF4-FFF2-40B4-BE49-F238E27FC236}">
                <a16:creationId xmlns:a16="http://schemas.microsoft.com/office/drawing/2014/main" id="{D4167FC8-218D-B6A5-CB33-8D68D099798D}"/>
              </a:ext>
            </a:extLst>
          </p:cNvPr>
          <p:cNvSpPr>
            <a:spLocks noGrp="1"/>
          </p:cNvSpPr>
          <p:nvPr>
            <p:ph type="dt" sz="half" idx="10"/>
          </p:nvPr>
        </p:nvSpPr>
        <p:spPr/>
        <p:txBody>
          <a:bodyPr anchor="ctr">
            <a:normAutofit/>
          </a:bodyPr>
          <a:lstStyle/>
          <a:p>
            <a:pPr>
              <a:spcAft>
                <a:spcPts val="600"/>
              </a:spcAft>
            </a:pPr>
            <a:fld id="{D40A2043-A7FB-47AF-B536-FDB01B9B2241}" type="datetime4">
              <a:rPr lang="nb-NO" smtClean="0"/>
              <a:pPr>
                <a:spcAft>
                  <a:spcPts val="600"/>
                </a:spcAft>
              </a:pPr>
              <a:t>22. april 2026</a:t>
            </a:fld>
            <a:endParaRPr lang="nb-NO"/>
          </a:p>
        </p:txBody>
      </p:sp>
      <p:sp>
        <p:nvSpPr>
          <p:cNvPr id="3" name="Subtitle 2">
            <a:extLst>
              <a:ext uri="{FF2B5EF4-FFF2-40B4-BE49-F238E27FC236}">
                <a16:creationId xmlns:a16="http://schemas.microsoft.com/office/drawing/2014/main" id="{F5139EEE-2A66-9442-B42A-2351000BC4BA}"/>
              </a:ext>
            </a:extLst>
          </p:cNvPr>
          <p:cNvSpPr>
            <a:spLocks noGrp="1"/>
          </p:cNvSpPr>
          <p:nvPr>
            <p:ph sz="quarter" idx="12"/>
          </p:nvPr>
        </p:nvSpPr>
        <p:spPr>
          <a:xfrm>
            <a:off x="11330699" y="1652736"/>
            <a:ext cx="11384280" cy="11508753"/>
          </a:xfrm>
        </p:spPr>
        <p:txBody>
          <a:bodyPr vert="horz" lIns="0" tIns="0" rIns="0" bIns="0" rtlCol="0" anchor="t">
            <a:noAutofit/>
          </a:bodyPr>
          <a:lstStyle/>
          <a:p>
            <a:pPr>
              <a:lnSpc>
                <a:spcPct val="104000"/>
              </a:lnSpc>
            </a:pPr>
            <a:r>
              <a:rPr lang="en-GB" sz="4000" b="1"/>
              <a:t>In reality: </a:t>
            </a:r>
            <a:endParaRPr lang="en-US" sz="4000" b="1"/>
          </a:p>
          <a:p>
            <a:pPr marL="457200" indent="-457200">
              <a:lnSpc>
                <a:spcPct val="104000"/>
              </a:lnSpc>
              <a:buFont typeface="Calibri" panose="020B0604020202020204" pitchFamily="34" charset="0"/>
              <a:buChar char="-"/>
            </a:pPr>
            <a:r>
              <a:rPr lang="en-GB" sz="4000"/>
              <a:t>Underfinancing and consequent delays in building ships, including icebreakers, SAR and pollution response vessels, cargo vessels with high ice class</a:t>
            </a:r>
            <a:endParaRPr lang="en-GB" sz="4000" dirty="0"/>
          </a:p>
          <a:p>
            <a:pPr marL="457200" indent="-457200">
              <a:lnSpc>
                <a:spcPct val="104000"/>
              </a:lnSpc>
              <a:buFont typeface="Calibri" panose="020B0604020202020204" pitchFamily="34" charset="0"/>
              <a:buChar char="-"/>
            </a:pPr>
            <a:r>
              <a:rPr lang="en-GB" sz="4000" dirty="0"/>
              <a:t>Poor SAR infrastructure, esp. on the Eastern part of NSR</a:t>
            </a:r>
          </a:p>
          <a:p>
            <a:pPr marL="457200" indent="-457200">
              <a:lnSpc>
                <a:spcPct val="104000"/>
              </a:lnSpc>
              <a:buFont typeface="Calibri" panose="020B0604020202020204" pitchFamily="34" charset="0"/>
              <a:buChar char="-"/>
            </a:pPr>
            <a:r>
              <a:rPr lang="en-GB" sz="4000" dirty="0"/>
              <a:t>No available technology to clean up oil spill in Arctic waters timely and efficiently</a:t>
            </a:r>
          </a:p>
          <a:p>
            <a:pPr marL="457200" indent="-457200">
              <a:lnSpc>
                <a:spcPct val="104000"/>
              </a:lnSpc>
              <a:buFont typeface="Calibri" panose="020B0604020202020204" pitchFamily="34" charset="0"/>
              <a:buChar char="-"/>
            </a:pPr>
            <a:r>
              <a:rPr lang="en-GB" sz="4000"/>
              <a:t>Russia does not have technology and resources to adequately response major accidents with nuclear vessels, ex. in case of sinking</a:t>
            </a:r>
            <a:endParaRPr lang="en-GB" sz="4000" dirty="0"/>
          </a:p>
          <a:p>
            <a:pPr marL="457200" indent="-457200">
              <a:lnSpc>
                <a:spcPct val="104000"/>
              </a:lnSpc>
              <a:buFont typeface="Calibri" panose="020B0604020202020204" pitchFamily="34" charset="0"/>
              <a:buChar char="-"/>
            </a:pPr>
            <a:r>
              <a:rPr lang="en-GB" sz="4000"/>
              <a:t>Russia tries to attract Chinese and other Asian financing to the NSR infrastructure</a:t>
            </a:r>
          </a:p>
          <a:p>
            <a:pPr marL="457200" indent="-457200">
              <a:lnSpc>
                <a:spcPct val="104000"/>
              </a:lnSpc>
              <a:buFont typeface="Calibri" panose="020B0604020202020204" pitchFamily="34" charset="0"/>
              <a:buChar char="-"/>
            </a:pPr>
            <a:endParaRPr lang="en-GB" sz="2700"/>
          </a:p>
        </p:txBody>
      </p:sp>
    </p:spTree>
    <p:extLst>
      <p:ext uri="{BB962C8B-B14F-4D97-AF65-F5344CB8AC3E}">
        <p14:creationId xmlns:p14="http://schemas.microsoft.com/office/powerpoint/2010/main" val="325126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9C6C978-4DFE-DDDD-D864-D31C9BAC9DDD}"/>
              </a:ext>
            </a:extLst>
          </p:cNvPr>
          <p:cNvSpPr>
            <a:spLocks noGrp="1"/>
          </p:cNvSpPr>
          <p:nvPr>
            <p:ph type="title"/>
          </p:nvPr>
        </p:nvSpPr>
        <p:spPr>
          <a:xfrm>
            <a:off x="5667669" y="898134"/>
            <a:ext cx="12813914" cy="2062579"/>
          </a:xfrm>
        </p:spPr>
        <p:txBody>
          <a:bodyPr/>
          <a:lstStyle/>
          <a:p>
            <a:r>
              <a:rPr lang="nb-NO" dirty="0" err="1"/>
              <a:t>Rescue</a:t>
            </a:r>
            <a:r>
              <a:rPr lang="nb-NO" dirty="0"/>
              <a:t> </a:t>
            </a:r>
            <a:r>
              <a:rPr lang="nb-NO" dirty="0" err="1"/>
              <a:t>infrastracture</a:t>
            </a:r>
            <a:r>
              <a:rPr lang="nb-NO" dirty="0"/>
              <a:t>: </a:t>
            </a:r>
            <a:br>
              <a:rPr lang="nb-NO" dirty="0"/>
            </a:br>
            <a:r>
              <a:rPr lang="nb-NO" dirty="0"/>
              <a:t>"</a:t>
            </a:r>
            <a:r>
              <a:rPr lang="nb-NO" dirty="0" err="1"/>
              <a:t>we</a:t>
            </a:r>
            <a:r>
              <a:rPr lang="nb-NO" dirty="0"/>
              <a:t> </a:t>
            </a:r>
            <a:r>
              <a:rPr lang="nb-NO" dirty="0" err="1"/>
              <a:t>practically</a:t>
            </a:r>
            <a:r>
              <a:rPr lang="nb-NO" dirty="0"/>
              <a:t> do not have it"</a:t>
            </a:r>
          </a:p>
        </p:txBody>
      </p:sp>
      <p:sp>
        <p:nvSpPr>
          <p:cNvPr id="2" name="Date Placeholder 1">
            <a:extLst>
              <a:ext uri="{FF2B5EF4-FFF2-40B4-BE49-F238E27FC236}">
                <a16:creationId xmlns:a16="http://schemas.microsoft.com/office/drawing/2014/main" id="{ADC0378D-6C52-F15A-B64A-82E664D37AE3}"/>
              </a:ext>
            </a:extLst>
          </p:cNvPr>
          <p:cNvSpPr>
            <a:spLocks noGrp="1"/>
          </p:cNvSpPr>
          <p:nvPr>
            <p:ph type="dt" sz="half" idx="10"/>
          </p:nvPr>
        </p:nvSpPr>
        <p:spPr/>
        <p:txBody>
          <a:bodyPr/>
          <a:lstStyle/>
          <a:p>
            <a:fld id="{D40A2043-A7FB-47AF-B536-FDB01B9B2241}" type="datetime4">
              <a:rPr lang="nb-NO" smtClean="0"/>
              <a:pPr/>
              <a:t>22. april 2026</a:t>
            </a:fld>
            <a:endParaRPr lang="nb-NO" dirty="0"/>
          </a:p>
        </p:txBody>
      </p:sp>
      <p:sp>
        <p:nvSpPr>
          <p:cNvPr id="4" name="Text Placeholder 3">
            <a:extLst>
              <a:ext uri="{FF2B5EF4-FFF2-40B4-BE49-F238E27FC236}">
                <a16:creationId xmlns:a16="http://schemas.microsoft.com/office/drawing/2014/main" id="{B5143B55-0BBD-536F-44AB-95990406C881}"/>
              </a:ext>
            </a:extLst>
          </p:cNvPr>
          <p:cNvSpPr>
            <a:spLocks noGrp="1"/>
          </p:cNvSpPr>
          <p:nvPr>
            <p:ph type="body" sz="quarter" idx="12"/>
          </p:nvPr>
        </p:nvSpPr>
        <p:spPr>
          <a:xfrm>
            <a:off x="8120788" y="2709204"/>
            <a:ext cx="11384280" cy="489061"/>
          </a:xfrm>
        </p:spPr>
        <p:txBody>
          <a:bodyPr vert="horz" lIns="0" tIns="0" rIns="0" bIns="0" rtlCol="0" anchor="t">
            <a:normAutofit/>
          </a:bodyPr>
          <a:lstStyle/>
          <a:p>
            <a:pPr marL="233045" lvl="1" indent="0">
              <a:buNone/>
            </a:pPr>
            <a:r>
              <a:rPr lang="nb-NO" dirty="0"/>
              <a:t>(</a:t>
            </a:r>
            <a:r>
              <a:rPr lang="nb-NO" dirty="0" err="1"/>
              <a:t>Aysen</a:t>
            </a:r>
            <a:r>
              <a:rPr lang="nb-NO" dirty="0"/>
              <a:t> </a:t>
            </a:r>
            <a:r>
              <a:rPr lang="nb-NO" dirty="0" err="1"/>
              <a:t>Nikolaev</a:t>
            </a:r>
            <a:r>
              <a:rPr lang="nb-NO" dirty="0"/>
              <a:t>, head </a:t>
            </a:r>
            <a:r>
              <a:rPr lang="nb-NO" dirty="0" err="1"/>
              <a:t>of</a:t>
            </a:r>
            <a:r>
              <a:rPr lang="nb-NO" dirty="0"/>
              <a:t> </a:t>
            </a:r>
            <a:r>
              <a:rPr lang="nb-NO" dirty="0" err="1"/>
              <a:t>Saha</a:t>
            </a:r>
            <a:r>
              <a:rPr lang="nb-NO" dirty="0"/>
              <a:t>, 2025)</a:t>
            </a:r>
          </a:p>
        </p:txBody>
      </p:sp>
      <p:pic>
        <p:nvPicPr>
          <p:cNvPr id="3" name="Picture 2" descr="Изображение выглядит как текст, карта, атлас&#10;&#10;Автоматически созданное описание">
            <a:extLst>
              <a:ext uri="{FF2B5EF4-FFF2-40B4-BE49-F238E27FC236}">
                <a16:creationId xmlns:a16="http://schemas.microsoft.com/office/drawing/2014/main" id="{46C97365-12D8-0547-FEF6-CE0B364EDDC0}"/>
              </a:ext>
            </a:extLst>
          </p:cNvPr>
          <p:cNvPicPr>
            <a:picLocks noChangeAspect="1"/>
          </p:cNvPicPr>
          <p:nvPr/>
        </p:nvPicPr>
        <p:blipFill>
          <a:blip r:embed="rId2"/>
          <a:stretch>
            <a:fillRect/>
          </a:stretch>
        </p:blipFill>
        <p:spPr>
          <a:xfrm>
            <a:off x="9814791" y="4034228"/>
            <a:ext cx="14575148" cy="9677400"/>
          </a:xfrm>
          <a:prstGeom prst="rect">
            <a:avLst/>
          </a:prstGeom>
        </p:spPr>
      </p:pic>
      <p:sp>
        <p:nvSpPr>
          <p:cNvPr id="6" name="TextBox 8">
            <a:extLst>
              <a:ext uri="{FF2B5EF4-FFF2-40B4-BE49-F238E27FC236}">
                <a16:creationId xmlns:a16="http://schemas.microsoft.com/office/drawing/2014/main" id="{EF32FC50-4C22-6456-1077-EB13514E9030}"/>
              </a:ext>
            </a:extLst>
          </p:cNvPr>
          <p:cNvSpPr txBox="1"/>
          <p:nvPr/>
        </p:nvSpPr>
        <p:spPr>
          <a:xfrm>
            <a:off x="499119" y="4025734"/>
            <a:ext cx="8807099" cy="957185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
                <a:srgbClr val="FF5F4C"/>
              </a:buClr>
            </a:pPr>
            <a:r>
              <a:rPr lang="lt-LT" sz="3600" b="1" err="1">
                <a:solidFill>
                  <a:srgbClr val="000000"/>
                </a:solidFill>
              </a:rPr>
              <a:t>Plan</a:t>
            </a:r>
            <a:r>
              <a:rPr lang="lt-LT" sz="3600" b="1" dirty="0">
                <a:solidFill>
                  <a:srgbClr val="000000"/>
                </a:solidFill>
              </a:rPr>
              <a:t>:</a:t>
            </a:r>
            <a:r>
              <a:rPr lang="lt-LT" sz="3600" b="0" i="0" u="none" strike="noStrike" dirty="0">
                <a:solidFill>
                  <a:srgbClr val="000000"/>
                </a:solidFill>
                <a:effectLst/>
              </a:rPr>
              <a:t> </a:t>
            </a:r>
            <a:endParaRPr lang="lt-LT" sz="3600" b="1" dirty="0">
              <a:solidFill>
                <a:srgbClr val="000000"/>
              </a:solidFill>
            </a:endParaRPr>
          </a:p>
          <a:p>
            <a:pPr marL="571500" indent="-571500">
              <a:buFont typeface="Calibri"/>
              <a:buChar char="-"/>
            </a:pPr>
            <a:r>
              <a:rPr lang="lt-LT" sz="3600" b="0" i="0" u="none" strike="noStrike" dirty="0">
                <a:solidFill>
                  <a:srgbClr val="000000"/>
                </a:solidFill>
                <a:effectLst/>
              </a:rPr>
              <a:t>10 </a:t>
            </a:r>
            <a:r>
              <a:rPr lang="lt-LT" sz="3600" b="0" i="0" u="none" strike="noStrike" err="1">
                <a:solidFill>
                  <a:srgbClr val="000000"/>
                </a:solidFill>
                <a:effectLst/>
              </a:rPr>
              <a:t>new</a:t>
            </a:r>
            <a:r>
              <a:rPr lang="lt-LT" sz="3600" b="0" i="0" u="none" strike="noStrike" dirty="0">
                <a:solidFill>
                  <a:srgbClr val="000000"/>
                </a:solidFill>
                <a:effectLst/>
              </a:rPr>
              <a:t> </a:t>
            </a:r>
            <a:r>
              <a:rPr lang="lt-LT" sz="3600" b="0" i="0" u="none" strike="noStrike" err="1">
                <a:solidFill>
                  <a:srgbClr val="000000"/>
                </a:solidFill>
                <a:effectLst/>
              </a:rPr>
              <a:t>Arctic</a:t>
            </a:r>
            <a:r>
              <a:rPr lang="lt-LT" sz="3600" b="0" i="0" u="none" strike="noStrike" dirty="0">
                <a:solidFill>
                  <a:srgbClr val="000000"/>
                </a:solidFill>
                <a:effectLst/>
              </a:rPr>
              <a:t> </a:t>
            </a:r>
            <a:r>
              <a:rPr lang="lt-LT" sz="3600" b="0" i="0" u="none" strike="noStrike" err="1">
                <a:solidFill>
                  <a:srgbClr val="000000"/>
                </a:solidFill>
                <a:effectLst/>
              </a:rPr>
              <a:t>rescue</a:t>
            </a:r>
            <a:r>
              <a:rPr lang="lt-LT" sz="3600" b="0" i="0" u="none" strike="noStrike" dirty="0">
                <a:solidFill>
                  <a:srgbClr val="000000"/>
                </a:solidFill>
                <a:effectLst/>
              </a:rPr>
              <a:t> </a:t>
            </a:r>
            <a:r>
              <a:rPr lang="lt-LT" sz="3600" b="0" i="0" u="none" strike="noStrike" err="1">
                <a:solidFill>
                  <a:srgbClr val="000000"/>
                </a:solidFill>
                <a:effectLst/>
              </a:rPr>
              <a:t>centers</a:t>
            </a:r>
            <a:r>
              <a:rPr lang="lt-LT" sz="3600" b="0" i="0" u="none" strike="noStrike" dirty="0">
                <a:solidFill>
                  <a:srgbClr val="000000"/>
                </a:solidFill>
                <a:effectLst/>
              </a:rPr>
              <a:t>, to be </a:t>
            </a:r>
            <a:r>
              <a:rPr lang="lt-LT" sz="3600" b="0" i="0" u="none" strike="noStrike" err="1">
                <a:solidFill>
                  <a:srgbClr val="000000"/>
                </a:solidFill>
                <a:effectLst/>
              </a:rPr>
              <a:t>completed</a:t>
            </a:r>
            <a:r>
              <a:rPr lang="lt-LT" sz="3600" b="0" i="0" u="none" strike="noStrike" dirty="0">
                <a:solidFill>
                  <a:srgbClr val="000000"/>
                </a:solidFill>
                <a:effectLst/>
              </a:rPr>
              <a:t> </a:t>
            </a:r>
            <a:r>
              <a:rPr lang="lt-LT" sz="3600" b="0" i="0" u="none" strike="noStrike" err="1">
                <a:solidFill>
                  <a:srgbClr val="000000"/>
                </a:solidFill>
                <a:effectLst/>
              </a:rPr>
              <a:t>by</a:t>
            </a:r>
            <a:r>
              <a:rPr lang="lt-LT" sz="3600" b="0" i="0" u="none" strike="noStrike" dirty="0">
                <a:solidFill>
                  <a:srgbClr val="000000"/>
                </a:solidFill>
                <a:effectLst/>
              </a:rPr>
              <a:t> 2015.</a:t>
            </a:r>
            <a:r>
              <a:rPr lang="lt-LT" sz="3600" dirty="0">
                <a:solidFill>
                  <a:srgbClr val="000000"/>
                </a:solidFill>
              </a:rPr>
              <a:t> </a:t>
            </a:r>
            <a:endParaRPr lang="lt-LT" sz="3600" b="1" dirty="0">
              <a:solidFill>
                <a:srgbClr val="000000"/>
              </a:solidFill>
            </a:endParaRPr>
          </a:p>
          <a:p>
            <a:endParaRPr lang="lt-LT" sz="3600" dirty="0">
              <a:solidFill>
                <a:srgbClr val="000000"/>
              </a:solidFill>
            </a:endParaRPr>
          </a:p>
          <a:p>
            <a:pPr marL="571500" indent="-571500">
              <a:buFont typeface="Calibri"/>
              <a:buChar char="-"/>
            </a:pPr>
            <a:r>
              <a:rPr lang="lt-LT" sz="3600" dirty="0">
                <a:solidFill>
                  <a:srgbClr val="000000"/>
                </a:solidFill>
              </a:rPr>
              <a:t>46 </a:t>
            </a:r>
            <a:r>
              <a:rPr lang="lt-LT" sz="3600" dirty="0" err="1">
                <a:solidFill>
                  <a:srgbClr val="000000"/>
                </a:solidFill>
              </a:rPr>
              <a:t>new</a:t>
            </a:r>
            <a:r>
              <a:rPr lang="lt-LT" sz="3600" dirty="0">
                <a:solidFill>
                  <a:srgbClr val="000000"/>
                </a:solidFill>
              </a:rPr>
              <a:t> SAR </a:t>
            </a:r>
            <a:r>
              <a:rPr lang="lt-LT" sz="3600" dirty="0" err="1">
                <a:solidFill>
                  <a:srgbClr val="000000"/>
                </a:solidFill>
              </a:rPr>
              <a:t>vessels</a:t>
            </a:r>
            <a:r>
              <a:rPr lang="lt-LT" sz="3600" dirty="0">
                <a:solidFill>
                  <a:srgbClr val="000000"/>
                </a:solidFill>
              </a:rPr>
              <a:t> </a:t>
            </a:r>
            <a:r>
              <a:rPr lang="lt-LT" sz="3600" dirty="0" err="1">
                <a:solidFill>
                  <a:srgbClr val="000000"/>
                </a:solidFill>
              </a:rPr>
              <a:t>by</a:t>
            </a:r>
            <a:r>
              <a:rPr lang="lt-LT" sz="3600" dirty="0">
                <a:solidFill>
                  <a:srgbClr val="000000"/>
                </a:solidFill>
              </a:rPr>
              <a:t> 2030.</a:t>
            </a:r>
            <a:endParaRPr lang="lt-LT" sz="3600" b="1" i="0" u="none" strike="noStrike">
              <a:solidFill>
                <a:srgbClr val="000000"/>
              </a:solidFill>
              <a:effectLst/>
            </a:endParaRPr>
          </a:p>
          <a:p>
            <a:pPr>
              <a:buClr>
                <a:srgbClr val="FF5F4C"/>
              </a:buClr>
            </a:pPr>
            <a:endParaRPr lang="lt-LT" sz="3600" dirty="0">
              <a:solidFill>
                <a:srgbClr val="000000"/>
              </a:solidFill>
            </a:endParaRPr>
          </a:p>
          <a:p>
            <a:pPr>
              <a:buClr>
                <a:srgbClr val="FF5F4C"/>
              </a:buClr>
            </a:pPr>
            <a:r>
              <a:rPr lang="lt-LT" sz="3600" b="1" dirty="0" err="1">
                <a:solidFill>
                  <a:srgbClr val="000000"/>
                </a:solidFill>
              </a:rPr>
              <a:t>Current</a:t>
            </a:r>
            <a:r>
              <a:rPr lang="lt-LT" sz="3600" b="1" i="0" u="none" strike="noStrike" dirty="0">
                <a:solidFill>
                  <a:srgbClr val="000000"/>
                </a:solidFill>
                <a:effectLst/>
              </a:rPr>
              <a:t> status</a:t>
            </a:r>
            <a:r>
              <a:rPr lang="lt-LT" sz="3600" b="1" dirty="0">
                <a:solidFill>
                  <a:srgbClr val="000000"/>
                </a:solidFill>
              </a:rPr>
              <a:t> – </a:t>
            </a:r>
            <a:r>
              <a:rPr lang="lt-LT" sz="3600" b="1" dirty="0" err="1">
                <a:solidFill>
                  <a:srgbClr val="000000"/>
                </a:solidFill>
              </a:rPr>
              <a:t>major</a:t>
            </a:r>
            <a:r>
              <a:rPr lang="lt-LT" sz="3600" b="1" dirty="0">
                <a:solidFill>
                  <a:srgbClr val="000000"/>
                </a:solidFill>
              </a:rPr>
              <a:t> </a:t>
            </a:r>
            <a:r>
              <a:rPr lang="lt-LT" sz="3600" b="1" dirty="0" err="1">
                <a:solidFill>
                  <a:srgbClr val="000000"/>
                </a:solidFill>
              </a:rPr>
              <a:t>delays</a:t>
            </a:r>
            <a:r>
              <a:rPr lang="lt-LT" sz="3600" b="1" dirty="0">
                <a:solidFill>
                  <a:srgbClr val="000000"/>
                </a:solidFill>
              </a:rPr>
              <a:t>:</a:t>
            </a:r>
            <a:r>
              <a:rPr lang="lt-LT" sz="3600" b="0" i="0" u="none" strike="noStrike" dirty="0">
                <a:solidFill>
                  <a:srgbClr val="000000"/>
                </a:solidFill>
                <a:effectLst/>
              </a:rPr>
              <a:t> </a:t>
            </a:r>
            <a:endParaRPr lang="lt-LT" sz="3600" dirty="0">
              <a:solidFill>
                <a:srgbClr val="000000"/>
              </a:solidFill>
            </a:endParaRPr>
          </a:p>
          <a:p>
            <a:pPr marL="571500" indent="-571500">
              <a:buFont typeface="Calibri"/>
              <a:buChar char="-"/>
            </a:pPr>
            <a:r>
              <a:rPr lang="lt-LT" sz="3600" dirty="0">
                <a:solidFill>
                  <a:srgbClr val="000000"/>
                </a:solidFill>
              </a:rPr>
              <a:t>3 </a:t>
            </a:r>
            <a:r>
              <a:rPr lang="lt-LT" sz="3600" err="1">
                <a:solidFill>
                  <a:srgbClr val="000000"/>
                </a:solidFill>
              </a:rPr>
              <a:t>new</a:t>
            </a:r>
            <a:r>
              <a:rPr lang="lt-LT" sz="3600" dirty="0">
                <a:solidFill>
                  <a:srgbClr val="000000"/>
                </a:solidFill>
              </a:rPr>
              <a:t> </a:t>
            </a:r>
            <a:r>
              <a:rPr lang="lt-LT" sz="3600" err="1">
                <a:solidFill>
                  <a:srgbClr val="000000"/>
                </a:solidFill>
              </a:rPr>
              <a:t>centers</a:t>
            </a:r>
            <a:r>
              <a:rPr lang="lt-LT" sz="3600" dirty="0">
                <a:solidFill>
                  <a:srgbClr val="000000"/>
                </a:solidFill>
              </a:rPr>
              <a:t> (</a:t>
            </a:r>
            <a:r>
              <a:rPr lang="lt-LT" sz="3600" err="1">
                <a:solidFill>
                  <a:srgbClr val="000000"/>
                </a:solidFill>
              </a:rPr>
              <a:t>Naryan-Mar</a:t>
            </a:r>
            <a:r>
              <a:rPr lang="lt-LT" sz="3600" dirty="0">
                <a:solidFill>
                  <a:srgbClr val="000000"/>
                </a:solidFill>
              </a:rPr>
              <a:t>, </a:t>
            </a:r>
            <a:r>
              <a:rPr lang="lt-LT" sz="3600" err="1">
                <a:solidFill>
                  <a:srgbClr val="000000"/>
                </a:solidFill>
              </a:rPr>
              <a:t>Arkhangelsk</a:t>
            </a:r>
            <a:r>
              <a:rPr lang="lt-LT" sz="3600" dirty="0">
                <a:solidFill>
                  <a:srgbClr val="000000"/>
                </a:solidFill>
              </a:rPr>
              <a:t>, </a:t>
            </a:r>
            <a:r>
              <a:rPr lang="lt-LT" sz="3600" err="1">
                <a:solidFill>
                  <a:srgbClr val="000000"/>
                </a:solidFill>
              </a:rPr>
              <a:t>Murmansk</a:t>
            </a:r>
            <a:r>
              <a:rPr lang="lt-LT" sz="3600" dirty="0">
                <a:solidFill>
                  <a:srgbClr val="000000"/>
                </a:solidFill>
              </a:rPr>
              <a:t>) </a:t>
            </a:r>
            <a:r>
              <a:rPr lang="lt-LT" sz="3600" err="1">
                <a:solidFill>
                  <a:srgbClr val="000000"/>
                </a:solidFill>
              </a:rPr>
              <a:t>plus</a:t>
            </a:r>
            <a:r>
              <a:rPr lang="lt-LT" sz="3600" dirty="0">
                <a:solidFill>
                  <a:srgbClr val="000000"/>
                </a:solidFill>
              </a:rPr>
              <a:t> 1 SAR </a:t>
            </a:r>
            <a:r>
              <a:rPr lang="lt-LT" sz="3600" err="1">
                <a:solidFill>
                  <a:srgbClr val="000000"/>
                </a:solidFill>
              </a:rPr>
              <a:t>unit</a:t>
            </a:r>
            <a:r>
              <a:rPr lang="lt-LT" sz="3600" dirty="0">
                <a:solidFill>
                  <a:srgbClr val="000000"/>
                </a:solidFill>
              </a:rPr>
              <a:t> </a:t>
            </a:r>
            <a:r>
              <a:rPr lang="lt-LT" sz="3600" err="1">
                <a:solidFill>
                  <a:srgbClr val="000000"/>
                </a:solidFill>
              </a:rPr>
              <a:t>in</a:t>
            </a:r>
            <a:r>
              <a:rPr lang="lt-LT" sz="3600" dirty="0">
                <a:solidFill>
                  <a:srgbClr val="000000"/>
                </a:solidFill>
              </a:rPr>
              <a:t> </a:t>
            </a:r>
            <a:r>
              <a:rPr lang="lt-LT" sz="3600" err="1">
                <a:solidFill>
                  <a:srgbClr val="000000"/>
                </a:solidFill>
              </a:rPr>
              <a:t>Dudinka</a:t>
            </a:r>
            <a:r>
              <a:rPr lang="lt-LT" sz="3600" dirty="0">
                <a:solidFill>
                  <a:srgbClr val="000000"/>
                </a:solidFill>
              </a:rPr>
              <a:t>, </a:t>
            </a:r>
            <a:r>
              <a:rPr lang="lt-LT" sz="3600" err="1">
                <a:solidFill>
                  <a:srgbClr val="000000"/>
                </a:solidFill>
              </a:rPr>
              <a:t>center</a:t>
            </a:r>
            <a:r>
              <a:rPr lang="lt-LT" sz="3600" dirty="0">
                <a:solidFill>
                  <a:srgbClr val="000000"/>
                </a:solidFill>
              </a:rPr>
              <a:t> </a:t>
            </a:r>
            <a:r>
              <a:rPr lang="lt-LT" sz="3600" err="1">
                <a:solidFill>
                  <a:srgbClr val="000000"/>
                </a:solidFill>
              </a:rPr>
              <a:t>in</a:t>
            </a:r>
            <a:r>
              <a:rPr lang="lt-LT" sz="3600" dirty="0">
                <a:solidFill>
                  <a:srgbClr val="000000"/>
                </a:solidFill>
              </a:rPr>
              <a:t> </a:t>
            </a:r>
            <a:r>
              <a:rPr lang="lt-LT" sz="3600" err="1">
                <a:solidFill>
                  <a:srgbClr val="000000"/>
                </a:solidFill>
              </a:rPr>
              <a:t>Sabetta</a:t>
            </a:r>
            <a:r>
              <a:rPr lang="lt-LT" sz="3600" dirty="0">
                <a:solidFill>
                  <a:srgbClr val="000000"/>
                </a:solidFill>
              </a:rPr>
              <a:t> </a:t>
            </a:r>
            <a:r>
              <a:rPr lang="lt-LT" sz="3600" err="1">
                <a:solidFill>
                  <a:srgbClr val="000000"/>
                </a:solidFill>
              </a:rPr>
              <a:t>should</a:t>
            </a:r>
            <a:r>
              <a:rPr lang="lt-LT" sz="3600" dirty="0">
                <a:solidFill>
                  <a:srgbClr val="000000"/>
                </a:solidFill>
              </a:rPr>
              <a:t> be </a:t>
            </a:r>
            <a:r>
              <a:rPr lang="lt-LT" sz="3600" err="1">
                <a:solidFill>
                  <a:srgbClr val="000000"/>
                </a:solidFill>
              </a:rPr>
              <a:t>opened</a:t>
            </a:r>
            <a:r>
              <a:rPr lang="lt-LT" sz="3600" dirty="0">
                <a:solidFill>
                  <a:srgbClr val="000000"/>
                </a:solidFill>
              </a:rPr>
              <a:t> </a:t>
            </a:r>
            <a:r>
              <a:rPr lang="lt-LT" sz="3600" err="1">
                <a:solidFill>
                  <a:srgbClr val="000000"/>
                </a:solidFill>
              </a:rPr>
              <a:t>in</a:t>
            </a:r>
            <a:r>
              <a:rPr lang="lt-LT" sz="3600" dirty="0">
                <a:solidFill>
                  <a:srgbClr val="000000"/>
                </a:solidFill>
              </a:rPr>
              <a:t> 2026.</a:t>
            </a:r>
          </a:p>
          <a:p>
            <a:endParaRPr lang="lt-LT" sz="3600" dirty="0">
              <a:solidFill>
                <a:srgbClr val="000000"/>
              </a:solidFill>
            </a:endParaRPr>
          </a:p>
          <a:p>
            <a:pPr marL="571500" indent="-571500">
              <a:buFont typeface="Calibri"/>
              <a:buChar char="-"/>
            </a:pPr>
            <a:r>
              <a:rPr lang="lt-LT" sz="3600" dirty="0">
                <a:solidFill>
                  <a:srgbClr val="000000"/>
                </a:solidFill>
              </a:rPr>
              <a:t>13 SAR </a:t>
            </a:r>
            <a:r>
              <a:rPr lang="lt-LT" sz="3600" dirty="0" err="1">
                <a:solidFill>
                  <a:srgbClr val="000000"/>
                </a:solidFill>
              </a:rPr>
              <a:t>ships</a:t>
            </a:r>
            <a:r>
              <a:rPr lang="lt-LT" sz="3600" dirty="0">
                <a:solidFill>
                  <a:srgbClr val="000000"/>
                </a:solidFill>
              </a:rPr>
              <a:t> </a:t>
            </a:r>
            <a:r>
              <a:rPr lang="lt-LT" sz="3600" dirty="0" err="1">
                <a:solidFill>
                  <a:srgbClr val="000000"/>
                </a:solidFill>
              </a:rPr>
              <a:t>work</a:t>
            </a:r>
            <a:r>
              <a:rPr lang="lt-LT" sz="3600" dirty="0">
                <a:solidFill>
                  <a:srgbClr val="000000"/>
                </a:solidFill>
              </a:rPr>
              <a:t> </a:t>
            </a:r>
            <a:r>
              <a:rPr lang="lt-LT" sz="3600" dirty="0" err="1">
                <a:solidFill>
                  <a:srgbClr val="000000"/>
                </a:solidFill>
              </a:rPr>
              <a:t>on</a:t>
            </a:r>
            <a:r>
              <a:rPr lang="lt-LT" sz="3600" dirty="0">
                <a:solidFill>
                  <a:srgbClr val="000000"/>
                </a:solidFill>
              </a:rPr>
              <a:t> NSR (</a:t>
            </a:r>
            <a:r>
              <a:rPr lang="lt-LT" sz="3600" dirty="0" err="1">
                <a:solidFill>
                  <a:srgbClr val="000000"/>
                </a:solidFill>
              </a:rPr>
              <a:t>home</a:t>
            </a:r>
            <a:r>
              <a:rPr lang="lt-LT" sz="3600" dirty="0">
                <a:solidFill>
                  <a:srgbClr val="000000"/>
                </a:solidFill>
              </a:rPr>
              <a:t> </a:t>
            </a:r>
            <a:r>
              <a:rPr lang="lt-LT" sz="3600" dirty="0" err="1">
                <a:solidFill>
                  <a:srgbClr val="000000"/>
                </a:solidFill>
              </a:rPr>
              <a:t>ports</a:t>
            </a:r>
            <a:r>
              <a:rPr lang="lt-LT" sz="3600" dirty="0">
                <a:solidFill>
                  <a:srgbClr val="000000"/>
                </a:solidFill>
              </a:rPr>
              <a:t> are </a:t>
            </a:r>
            <a:r>
              <a:rPr lang="lt-LT" sz="3600" dirty="0" err="1">
                <a:solidFill>
                  <a:srgbClr val="000000"/>
                </a:solidFill>
              </a:rPr>
              <a:t>Murmansk</a:t>
            </a:r>
            <a:r>
              <a:rPr lang="lt-LT" sz="3600" dirty="0">
                <a:solidFill>
                  <a:srgbClr val="000000"/>
                </a:solidFill>
              </a:rPr>
              <a:t>, </a:t>
            </a:r>
            <a:r>
              <a:rPr lang="lt-LT" sz="3600" dirty="0" err="1">
                <a:solidFill>
                  <a:srgbClr val="000000"/>
                </a:solidFill>
              </a:rPr>
              <a:t>Arkhangelsk</a:t>
            </a:r>
            <a:r>
              <a:rPr lang="lt-LT" sz="3600" dirty="0">
                <a:solidFill>
                  <a:srgbClr val="000000"/>
                </a:solidFill>
              </a:rPr>
              <a:t>, </a:t>
            </a:r>
            <a:r>
              <a:rPr lang="lt-LT" sz="3600" dirty="0" err="1">
                <a:solidFill>
                  <a:srgbClr val="000000"/>
                </a:solidFill>
              </a:rPr>
              <a:t>Petropavlovsk-Kamchatsky</a:t>
            </a:r>
            <a:r>
              <a:rPr lang="lt-LT" sz="3600" dirty="0">
                <a:solidFill>
                  <a:srgbClr val="000000"/>
                </a:solidFill>
              </a:rPr>
              <a:t>). 11 SAR </a:t>
            </a:r>
            <a:r>
              <a:rPr lang="lt-LT" sz="3600" dirty="0" err="1">
                <a:solidFill>
                  <a:srgbClr val="000000"/>
                </a:solidFill>
              </a:rPr>
              <a:t>ships</a:t>
            </a:r>
            <a:r>
              <a:rPr lang="lt-LT" sz="3600" dirty="0">
                <a:solidFill>
                  <a:srgbClr val="000000"/>
                </a:solidFill>
              </a:rPr>
              <a:t> </a:t>
            </a:r>
            <a:r>
              <a:rPr lang="lt-LT" sz="3600" dirty="0" err="1">
                <a:solidFill>
                  <a:srgbClr val="000000"/>
                </a:solidFill>
              </a:rPr>
              <a:t>ordered</a:t>
            </a:r>
            <a:r>
              <a:rPr lang="lt-LT" sz="3600" dirty="0">
                <a:solidFill>
                  <a:srgbClr val="000000"/>
                </a:solidFill>
              </a:rPr>
              <a:t>.</a:t>
            </a:r>
          </a:p>
          <a:p>
            <a:pPr>
              <a:buClr>
                <a:srgbClr val="FF5F4C"/>
              </a:buClr>
            </a:pPr>
            <a:endParaRPr lang="lt-LT" sz="3600" b="0" i="0" u="none" strike="noStrike" dirty="0">
              <a:solidFill>
                <a:srgbClr val="000000"/>
              </a:solidFill>
              <a:effectLst/>
            </a:endParaRPr>
          </a:p>
          <a:p>
            <a:pPr marL="571500" indent="-571500">
              <a:buClr>
                <a:srgbClr val="FF5F4C"/>
              </a:buClr>
              <a:buFont typeface="Calibri" pitchFamily="2" charset="2"/>
              <a:buChar char="-"/>
            </a:pPr>
            <a:endParaRPr lang="lt-LT" sz="4000" dirty="0">
              <a:solidFill>
                <a:srgbClr val="000000"/>
              </a:solidFill>
            </a:endParaRPr>
          </a:p>
        </p:txBody>
      </p:sp>
    </p:spTree>
    <p:extLst>
      <p:ext uri="{BB962C8B-B14F-4D97-AF65-F5344CB8AC3E}">
        <p14:creationId xmlns:p14="http://schemas.microsoft.com/office/powerpoint/2010/main" val="3071817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B51AB9-B523-AE37-0780-021D0CFBF06E}"/>
              </a:ext>
            </a:extLst>
          </p:cNvPr>
          <p:cNvSpPr>
            <a:spLocks noGrp="1"/>
          </p:cNvSpPr>
          <p:nvPr>
            <p:ph type="dt" sz="half" idx="10"/>
          </p:nvPr>
        </p:nvSpPr>
        <p:spPr/>
        <p:txBody>
          <a:bodyPr/>
          <a:lstStyle/>
          <a:p>
            <a:fld id="{D40A2043-A7FB-47AF-B536-FDB01B9B2241}" type="datetime4">
              <a:rPr lang="nb-NO" smtClean="0"/>
              <a:pPr/>
              <a:t>22. april 2026</a:t>
            </a:fld>
            <a:endParaRPr lang="nb-NO" dirty="0"/>
          </a:p>
        </p:txBody>
      </p:sp>
      <p:sp>
        <p:nvSpPr>
          <p:cNvPr id="3" name="Полилиния: фигура 89">
            <a:extLst>
              <a:ext uri="{FF2B5EF4-FFF2-40B4-BE49-F238E27FC236}">
                <a16:creationId xmlns:a16="http://schemas.microsoft.com/office/drawing/2014/main" id="{0C079625-F17E-39C6-EC28-688177B4D0FF}"/>
              </a:ext>
            </a:extLst>
          </p:cNvPr>
          <p:cNvSpPr/>
          <p:nvPr/>
        </p:nvSpPr>
        <p:spPr>
          <a:xfrm>
            <a:off x="2893671" y="3530663"/>
            <a:ext cx="10382491" cy="3588152"/>
          </a:xfrm>
          <a:custGeom>
            <a:avLst/>
            <a:gdLst>
              <a:gd name="connsiteX0" fmla="*/ 7268901 w 10382491"/>
              <a:gd name="connsiteY0" fmla="*/ 0 h 3588152"/>
              <a:gd name="connsiteX1" fmla="*/ 7257327 w 10382491"/>
              <a:gd name="connsiteY1" fmla="*/ 1759352 h 3588152"/>
              <a:gd name="connsiteX2" fmla="*/ 0 w 10382491"/>
              <a:gd name="connsiteY2" fmla="*/ 1747777 h 3588152"/>
              <a:gd name="connsiteX3" fmla="*/ 23149 w 10382491"/>
              <a:gd name="connsiteY3" fmla="*/ 3576577 h 3588152"/>
              <a:gd name="connsiteX4" fmla="*/ 10370917 w 10382491"/>
              <a:gd name="connsiteY4" fmla="*/ 3588152 h 3588152"/>
              <a:gd name="connsiteX5" fmla="*/ 10382491 w 10382491"/>
              <a:gd name="connsiteY5" fmla="*/ 23150 h 3588152"/>
              <a:gd name="connsiteX6" fmla="*/ 7268901 w 10382491"/>
              <a:gd name="connsiteY6" fmla="*/ 0 h 358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2491" h="3588152">
                <a:moveTo>
                  <a:pt x="7268901" y="0"/>
                </a:moveTo>
                <a:lnTo>
                  <a:pt x="7257327" y="1759352"/>
                </a:lnTo>
                <a:lnTo>
                  <a:pt x="0" y="1747777"/>
                </a:lnTo>
                <a:lnTo>
                  <a:pt x="23149" y="3576577"/>
                </a:lnTo>
                <a:lnTo>
                  <a:pt x="10370917" y="3588152"/>
                </a:lnTo>
                <a:lnTo>
                  <a:pt x="10382491" y="23150"/>
                </a:lnTo>
                <a:lnTo>
                  <a:pt x="7268901" y="0"/>
                </a:lnTo>
                <a:close/>
              </a:path>
            </a:pathLst>
          </a:cu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l-PL"/>
          </a:p>
        </p:txBody>
      </p:sp>
      <p:sp>
        <p:nvSpPr>
          <p:cNvPr id="4" name="Title 5">
            <a:extLst>
              <a:ext uri="{FF2B5EF4-FFF2-40B4-BE49-F238E27FC236}">
                <a16:creationId xmlns:a16="http://schemas.microsoft.com/office/drawing/2014/main" id="{E960E1D8-9BA6-0B30-B4B3-4D3BCC116301}"/>
              </a:ext>
            </a:extLst>
          </p:cNvPr>
          <p:cNvSpPr>
            <a:spLocks noGrp="1"/>
          </p:cNvSpPr>
          <p:nvPr/>
        </p:nvSpPr>
        <p:spPr>
          <a:xfrm>
            <a:off x="1010221" y="2687166"/>
            <a:ext cx="13311666" cy="909507"/>
          </a:xfrm>
          <a:prstGeom prst="rect">
            <a:avLst/>
          </a:prstGeom>
        </p:spPr>
        <p:txBody>
          <a:bodyPr vert="horz" lIns="0" tIns="0" rIns="0" bIns="0" rtlCol="0" anchor="t">
            <a:normAutofit/>
          </a:bodyPr>
          <a:lstStyle>
            <a:defPPr>
              <a:defRPr lang="en-US"/>
            </a:defPPr>
            <a:lvl1pPr marL="0" algn="l" defTabSz="1828800" rtl="0" eaLnBrk="1" latinLnBrk="0" hangingPunct="1">
              <a:lnSpc>
                <a:spcPct val="95000"/>
              </a:lnSpc>
              <a:spcBef>
                <a:spcPct val="0"/>
              </a:spcBef>
              <a:buNone/>
              <a:defRPr sz="6400" b="1" kern="1200" spc="-30" baseline="0">
                <a:solidFill>
                  <a:schemeClr val="tx2"/>
                </a:solidFill>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4400" dirty="0">
                <a:solidFill>
                  <a:srgbClr val="000000"/>
                </a:solidFill>
              </a:rPr>
              <a:t>2026. 8 </a:t>
            </a:r>
            <a:r>
              <a:rPr lang="en-US" sz="4400" dirty="0">
                <a:solidFill>
                  <a:srgbClr val="000000"/>
                </a:solidFill>
              </a:rPr>
              <a:t>Icebreakers + </a:t>
            </a:r>
            <a:r>
              <a:rPr lang="ru-RU" sz="4400" dirty="0">
                <a:solidFill>
                  <a:srgbClr val="000000"/>
                </a:solidFill>
              </a:rPr>
              <a:t>с</a:t>
            </a:r>
            <a:r>
              <a:rPr lang="en-US" sz="4400" err="1">
                <a:solidFill>
                  <a:srgbClr val="000000"/>
                </a:solidFill>
              </a:rPr>
              <a:t>argo</a:t>
            </a:r>
            <a:r>
              <a:rPr lang="en-US" sz="4400" dirty="0">
                <a:solidFill>
                  <a:srgbClr val="000000"/>
                </a:solidFill>
              </a:rPr>
              <a:t> vessel:</a:t>
            </a:r>
            <a:endParaRPr lang="nb-NO" sz="4400" dirty="0"/>
          </a:p>
        </p:txBody>
      </p:sp>
      <p:sp>
        <p:nvSpPr>
          <p:cNvPr id="5" name="Title 5">
            <a:extLst>
              <a:ext uri="{FF2B5EF4-FFF2-40B4-BE49-F238E27FC236}">
                <a16:creationId xmlns:a16="http://schemas.microsoft.com/office/drawing/2014/main" id="{9182BAB7-66D6-3343-46CF-F0573C72A5C4}"/>
              </a:ext>
            </a:extLst>
          </p:cNvPr>
          <p:cNvSpPr>
            <a:spLocks noGrp="1"/>
          </p:cNvSpPr>
          <p:nvPr/>
        </p:nvSpPr>
        <p:spPr>
          <a:xfrm>
            <a:off x="907838" y="8274085"/>
            <a:ext cx="12672441" cy="1923976"/>
          </a:xfrm>
          <a:prstGeom prst="rect">
            <a:avLst/>
          </a:prstGeom>
        </p:spPr>
        <p:txBody>
          <a:bodyPr vert="horz" lIns="0" tIns="0" rIns="0" bIns="0" rtlCol="0" anchor="t">
            <a:normAutofit/>
          </a:bodyPr>
          <a:lstStyle>
            <a:defPPr>
              <a:defRPr lang="en-US"/>
            </a:defPPr>
            <a:lvl1pPr marL="0" algn="l" defTabSz="1828800" rtl="0" eaLnBrk="1" latinLnBrk="0" hangingPunct="1">
              <a:lnSpc>
                <a:spcPct val="95000"/>
              </a:lnSpc>
              <a:spcBef>
                <a:spcPct val="0"/>
              </a:spcBef>
              <a:buNone/>
              <a:defRPr sz="6400" b="1" kern="1200" spc="-30" baseline="0">
                <a:solidFill>
                  <a:schemeClr val="tx2"/>
                </a:solidFill>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ru-RU" sz="4400" dirty="0">
                <a:solidFill>
                  <a:srgbClr val="000000"/>
                </a:solidFill>
              </a:rPr>
              <a:t>20</a:t>
            </a:r>
            <a:r>
              <a:rPr lang="en-US" sz="4400" dirty="0">
                <a:solidFill>
                  <a:srgbClr val="000000"/>
                </a:solidFill>
              </a:rPr>
              <a:t>30-2035</a:t>
            </a:r>
            <a:r>
              <a:rPr lang="ru-RU" sz="4400">
                <a:solidFill>
                  <a:srgbClr val="000000"/>
                </a:solidFill>
              </a:rPr>
              <a:t>. 9</a:t>
            </a:r>
            <a:r>
              <a:rPr lang="en-US" sz="4400">
                <a:solidFill>
                  <a:srgbClr val="000000"/>
                </a:solidFill>
              </a:rPr>
              <a:t> Nuclear icebreakers:</a:t>
            </a:r>
            <a:endParaRPr lang="nb-NO" sz="4400"/>
          </a:p>
        </p:txBody>
      </p:sp>
      <p:pic>
        <p:nvPicPr>
          <p:cNvPr id="6" name="Рисунок 16" descr="Изображение выглядит как текст, снимок экрана, лодка&#10;&#10;Автоматически созданное описание">
            <a:extLst>
              <a:ext uri="{FF2B5EF4-FFF2-40B4-BE49-F238E27FC236}">
                <a16:creationId xmlns:a16="http://schemas.microsoft.com/office/drawing/2014/main" id="{F77E6E1E-03F5-310D-9FDE-C8077078FC76}"/>
              </a:ext>
            </a:extLst>
          </p:cNvPr>
          <p:cNvPicPr>
            <a:picLocks noChangeAspect="1"/>
          </p:cNvPicPr>
          <p:nvPr/>
        </p:nvPicPr>
        <p:blipFill>
          <a:blip r:embed="rId2">
            <a:extLst>
              <a:ext uri="{28A0092B-C50C-407E-A947-70E740481C1C}">
                <a14:useLocalDpi xmlns:a14="http://schemas.microsoft.com/office/drawing/2010/main" val="0"/>
              </a:ext>
            </a:extLst>
          </a:blip>
          <a:srcRect l="76612" t="10516" r="6736" b="82228"/>
          <a:stretch/>
        </p:blipFill>
        <p:spPr>
          <a:xfrm>
            <a:off x="3020332" y="3593524"/>
            <a:ext cx="1927729" cy="1165860"/>
          </a:xfrm>
          <a:prstGeom prst="rect">
            <a:avLst/>
          </a:prstGeom>
        </p:spPr>
      </p:pic>
      <p:grpSp>
        <p:nvGrpSpPr>
          <p:cNvPr id="7" name="Группа 22">
            <a:extLst>
              <a:ext uri="{FF2B5EF4-FFF2-40B4-BE49-F238E27FC236}">
                <a16:creationId xmlns:a16="http://schemas.microsoft.com/office/drawing/2014/main" id="{2090EE5E-D253-3824-571D-786F4BA91E06}"/>
              </a:ext>
            </a:extLst>
          </p:cNvPr>
          <p:cNvGrpSpPr/>
          <p:nvPr/>
        </p:nvGrpSpPr>
        <p:grpSpPr>
          <a:xfrm>
            <a:off x="7515873" y="3697884"/>
            <a:ext cx="2476500" cy="1061500"/>
            <a:chOff x="7515873" y="3697884"/>
            <a:chExt cx="2476500" cy="1061500"/>
          </a:xfrm>
        </p:grpSpPr>
        <p:pic>
          <p:nvPicPr>
            <p:cNvPr id="77" name="Рисунок 15" descr="Изображение выглядит как текст, снимок экрана, лодка&#10;&#10;Автоматически созданное описание">
              <a:extLst>
                <a:ext uri="{FF2B5EF4-FFF2-40B4-BE49-F238E27FC236}">
                  <a16:creationId xmlns:a16="http://schemas.microsoft.com/office/drawing/2014/main" id="{48C4345B-AD9D-856F-B871-3FA0EFE793BB}"/>
                </a:ext>
              </a:extLst>
            </p:cNvPr>
            <p:cNvPicPr>
              <a:picLocks noChangeAspect="1"/>
            </p:cNvPicPr>
            <p:nvPr/>
          </p:nvPicPr>
          <p:blipFill>
            <a:blip r:embed="rId2">
              <a:extLst>
                <a:ext uri="{28A0092B-C50C-407E-A947-70E740481C1C}">
                  <a14:useLocalDpi xmlns:a14="http://schemas.microsoft.com/office/drawing/2010/main" val="0"/>
                </a:ext>
              </a:extLst>
            </a:blip>
            <a:srcRect l="51711" t="10901" r="26898" b="82493"/>
            <a:stretch/>
          </p:blipFill>
          <p:spPr>
            <a:xfrm>
              <a:off x="7515873" y="3697884"/>
              <a:ext cx="2476500" cy="1061500"/>
            </a:xfrm>
            <a:prstGeom prst="rect">
              <a:avLst/>
            </a:prstGeom>
          </p:spPr>
        </p:pic>
        <p:sp>
          <p:nvSpPr>
            <p:cNvPr id="78" name="Прямоугольник 17">
              <a:extLst>
                <a:ext uri="{FF2B5EF4-FFF2-40B4-BE49-F238E27FC236}">
                  <a16:creationId xmlns:a16="http://schemas.microsoft.com/office/drawing/2014/main" id="{4AD03DA5-588F-28EF-7DD5-C5255829FD88}"/>
                </a:ext>
              </a:extLst>
            </p:cNvPr>
            <p:cNvSpPr/>
            <p:nvPr/>
          </p:nvSpPr>
          <p:spPr>
            <a:xfrm>
              <a:off x="7515873" y="3697884"/>
              <a:ext cx="838200" cy="13716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l-PL"/>
            </a:p>
          </p:txBody>
        </p:sp>
      </p:grpSp>
      <p:grpSp>
        <p:nvGrpSpPr>
          <p:cNvPr id="8" name="Группа 28">
            <a:extLst>
              <a:ext uri="{FF2B5EF4-FFF2-40B4-BE49-F238E27FC236}">
                <a16:creationId xmlns:a16="http://schemas.microsoft.com/office/drawing/2014/main" id="{1A8A1331-1BB9-0652-2069-BC571E9AED02}"/>
              </a:ext>
            </a:extLst>
          </p:cNvPr>
          <p:cNvGrpSpPr/>
          <p:nvPr/>
        </p:nvGrpSpPr>
        <p:grpSpPr>
          <a:xfrm>
            <a:off x="3069325" y="5363600"/>
            <a:ext cx="2040786" cy="1147160"/>
            <a:chOff x="3069325" y="5363600"/>
            <a:chExt cx="2040786" cy="1147160"/>
          </a:xfrm>
        </p:grpSpPr>
        <p:pic>
          <p:nvPicPr>
            <p:cNvPr id="75" name="Рисунок 23" descr="Изображение выглядит как текст, снимок экрана, лодка&#10;&#10;Автоматически созданное описание">
              <a:extLst>
                <a:ext uri="{FF2B5EF4-FFF2-40B4-BE49-F238E27FC236}">
                  <a16:creationId xmlns:a16="http://schemas.microsoft.com/office/drawing/2014/main" id="{6EF49B97-3920-B852-126C-8FC1C7F9D8E3}"/>
                </a:ext>
              </a:extLst>
            </p:cNvPr>
            <p:cNvPicPr>
              <a:picLocks noChangeAspect="1"/>
            </p:cNvPicPr>
            <p:nvPr/>
          </p:nvPicPr>
          <p:blipFill>
            <a:blip r:embed="rId2">
              <a:extLst>
                <a:ext uri="{28A0092B-C50C-407E-A947-70E740481C1C}">
                  <a14:useLocalDpi xmlns:a14="http://schemas.microsoft.com/office/drawing/2010/main" val="0"/>
                </a:ext>
              </a:extLst>
            </a:blip>
            <a:srcRect l="52615" t="35504" r="29787" b="57356"/>
            <a:stretch/>
          </p:blipFill>
          <p:spPr>
            <a:xfrm>
              <a:off x="3072834" y="5363600"/>
              <a:ext cx="2037277" cy="1147160"/>
            </a:xfrm>
            <a:prstGeom prst="rect">
              <a:avLst/>
            </a:prstGeom>
          </p:spPr>
        </p:pic>
        <p:sp>
          <p:nvSpPr>
            <p:cNvPr id="76" name="Прямоугольник 26">
              <a:extLst>
                <a:ext uri="{FF2B5EF4-FFF2-40B4-BE49-F238E27FC236}">
                  <a16:creationId xmlns:a16="http://schemas.microsoft.com/office/drawing/2014/main" id="{9DF787AC-7AE3-B1D3-C95A-EA4FE5765999}"/>
                </a:ext>
              </a:extLst>
            </p:cNvPr>
            <p:cNvSpPr/>
            <p:nvPr/>
          </p:nvSpPr>
          <p:spPr>
            <a:xfrm>
              <a:off x="3069325" y="5363600"/>
              <a:ext cx="731520" cy="16002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l-PL"/>
            </a:p>
          </p:txBody>
        </p:sp>
      </p:grpSp>
      <p:grpSp>
        <p:nvGrpSpPr>
          <p:cNvPr id="9" name="Группа 30">
            <a:extLst>
              <a:ext uri="{FF2B5EF4-FFF2-40B4-BE49-F238E27FC236}">
                <a16:creationId xmlns:a16="http://schemas.microsoft.com/office/drawing/2014/main" id="{440DBF9C-3931-B818-04D9-49C0A6202E6F}"/>
              </a:ext>
            </a:extLst>
          </p:cNvPr>
          <p:cNvGrpSpPr/>
          <p:nvPr/>
        </p:nvGrpSpPr>
        <p:grpSpPr>
          <a:xfrm>
            <a:off x="10654127" y="11528762"/>
            <a:ext cx="2392680" cy="1147160"/>
            <a:chOff x="10654127" y="11528762"/>
            <a:chExt cx="2392680" cy="1147160"/>
          </a:xfrm>
        </p:grpSpPr>
        <p:pic>
          <p:nvPicPr>
            <p:cNvPr id="73" name="Рисунок 24" descr="Изображение выглядит как текст, снимок экрана, лодка&#10;&#10;Автоматически созданное описание">
              <a:extLst>
                <a:ext uri="{FF2B5EF4-FFF2-40B4-BE49-F238E27FC236}">
                  <a16:creationId xmlns:a16="http://schemas.microsoft.com/office/drawing/2014/main" id="{BB88E820-384B-5BE9-2D5F-2FEE5A108956}"/>
                </a:ext>
              </a:extLst>
            </p:cNvPr>
            <p:cNvPicPr>
              <a:picLocks noChangeAspect="1"/>
            </p:cNvPicPr>
            <p:nvPr/>
          </p:nvPicPr>
          <p:blipFill>
            <a:blip r:embed="rId2">
              <a:extLst>
                <a:ext uri="{28A0092B-C50C-407E-A947-70E740481C1C}">
                  <a14:useLocalDpi xmlns:a14="http://schemas.microsoft.com/office/drawing/2010/main" val="0"/>
                </a:ext>
              </a:extLst>
            </a:blip>
            <a:srcRect l="74058" t="35504" r="5273" b="57356"/>
            <a:stretch/>
          </p:blipFill>
          <p:spPr>
            <a:xfrm>
              <a:off x="10654127" y="11528762"/>
              <a:ext cx="2392680" cy="1147160"/>
            </a:xfrm>
            <a:prstGeom prst="rect">
              <a:avLst/>
            </a:prstGeom>
          </p:spPr>
        </p:pic>
        <p:sp>
          <p:nvSpPr>
            <p:cNvPr id="74" name="Прямоугольник 29">
              <a:extLst>
                <a:ext uri="{FF2B5EF4-FFF2-40B4-BE49-F238E27FC236}">
                  <a16:creationId xmlns:a16="http://schemas.microsoft.com/office/drawing/2014/main" id="{2CA21024-E6F3-FC7D-73C0-745C37A2AB3E}"/>
                </a:ext>
              </a:extLst>
            </p:cNvPr>
            <p:cNvSpPr/>
            <p:nvPr/>
          </p:nvSpPr>
          <p:spPr>
            <a:xfrm>
              <a:off x="10654127" y="11528762"/>
              <a:ext cx="320040" cy="217631"/>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l-PL"/>
            </a:p>
          </p:txBody>
        </p:sp>
      </p:grpSp>
      <p:pic>
        <p:nvPicPr>
          <p:cNvPr id="10" name="Рисунок 31" descr="Изображение выглядит как текст, снимок экрана, лодка&#10;&#10;Автоматически созданное описание">
            <a:extLst>
              <a:ext uri="{FF2B5EF4-FFF2-40B4-BE49-F238E27FC236}">
                <a16:creationId xmlns:a16="http://schemas.microsoft.com/office/drawing/2014/main" id="{4B7C5A8E-53C6-06E9-05C4-F09A70AD1A6F}"/>
              </a:ext>
            </a:extLst>
          </p:cNvPr>
          <p:cNvPicPr>
            <a:picLocks noChangeAspect="1"/>
          </p:cNvPicPr>
          <p:nvPr/>
        </p:nvPicPr>
        <p:blipFill>
          <a:blip r:embed="rId2">
            <a:extLst>
              <a:ext uri="{28A0092B-C50C-407E-A947-70E740481C1C}">
                <a14:useLocalDpi xmlns:a14="http://schemas.microsoft.com/office/drawing/2010/main" val="0"/>
              </a:ext>
            </a:extLst>
          </a:blip>
          <a:srcRect l="76612" t="10516" r="6736" b="82228"/>
          <a:stretch/>
        </p:blipFill>
        <p:spPr>
          <a:xfrm>
            <a:off x="5325487" y="3593524"/>
            <a:ext cx="1927729" cy="1165860"/>
          </a:xfrm>
          <a:prstGeom prst="rect">
            <a:avLst/>
          </a:prstGeom>
        </p:spPr>
      </p:pic>
      <p:grpSp>
        <p:nvGrpSpPr>
          <p:cNvPr id="11" name="Группа 32">
            <a:extLst>
              <a:ext uri="{FF2B5EF4-FFF2-40B4-BE49-F238E27FC236}">
                <a16:creationId xmlns:a16="http://schemas.microsoft.com/office/drawing/2014/main" id="{232AD22F-F786-4D88-DC07-13A5143865F8}"/>
              </a:ext>
            </a:extLst>
          </p:cNvPr>
          <p:cNvGrpSpPr/>
          <p:nvPr/>
        </p:nvGrpSpPr>
        <p:grpSpPr>
          <a:xfrm>
            <a:off x="10328747" y="3682062"/>
            <a:ext cx="2476500" cy="1061500"/>
            <a:chOff x="10328747" y="3682062"/>
            <a:chExt cx="2476500" cy="1061500"/>
          </a:xfrm>
        </p:grpSpPr>
        <p:pic>
          <p:nvPicPr>
            <p:cNvPr id="71" name="Рисунок 33" descr="Изображение выглядит как текст, снимок экрана, лодка&#10;&#10;Автоматически созданное описание">
              <a:extLst>
                <a:ext uri="{FF2B5EF4-FFF2-40B4-BE49-F238E27FC236}">
                  <a16:creationId xmlns:a16="http://schemas.microsoft.com/office/drawing/2014/main" id="{60482097-E053-C858-F2E0-DE88A6CF45CF}"/>
                </a:ext>
              </a:extLst>
            </p:cNvPr>
            <p:cNvPicPr>
              <a:picLocks noChangeAspect="1"/>
            </p:cNvPicPr>
            <p:nvPr/>
          </p:nvPicPr>
          <p:blipFill>
            <a:blip r:embed="rId2">
              <a:extLst>
                <a:ext uri="{28A0092B-C50C-407E-A947-70E740481C1C}">
                  <a14:useLocalDpi xmlns:a14="http://schemas.microsoft.com/office/drawing/2010/main" val="0"/>
                </a:ext>
              </a:extLst>
            </a:blip>
            <a:srcRect l="51711" t="10901" r="26898" b="82493"/>
            <a:stretch/>
          </p:blipFill>
          <p:spPr>
            <a:xfrm>
              <a:off x="10328747" y="3682062"/>
              <a:ext cx="2476500" cy="1061500"/>
            </a:xfrm>
            <a:prstGeom prst="rect">
              <a:avLst/>
            </a:prstGeom>
          </p:spPr>
        </p:pic>
        <p:sp>
          <p:nvSpPr>
            <p:cNvPr id="72" name="Прямоугольник 34">
              <a:extLst>
                <a:ext uri="{FF2B5EF4-FFF2-40B4-BE49-F238E27FC236}">
                  <a16:creationId xmlns:a16="http://schemas.microsoft.com/office/drawing/2014/main" id="{82DE9AFF-2FAB-291C-1A49-39A49F4B4D16}"/>
                </a:ext>
              </a:extLst>
            </p:cNvPr>
            <p:cNvSpPr/>
            <p:nvPr/>
          </p:nvSpPr>
          <p:spPr>
            <a:xfrm>
              <a:off x="10328747" y="3682062"/>
              <a:ext cx="838200" cy="13716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l-PL"/>
            </a:p>
          </p:txBody>
        </p:sp>
      </p:grpSp>
      <p:grpSp>
        <p:nvGrpSpPr>
          <p:cNvPr id="12" name="Группа 35">
            <a:extLst>
              <a:ext uri="{FF2B5EF4-FFF2-40B4-BE49-F238E27FC236}">
                <a16:creationId xmlns:a16="http://schemas.microsoft.com/office/drawing/2014/main" id="{18A02269-3381-DA55-A32D-FEAB4C4AC8B1}"/>
              </a:ext>
            </a:extLst>
          </p:cNvPr>
          <p:cNvGrpSpPr/>
          <p:nvPr/>
        </p:nvGrpSpPr>
        <p:grpSpPr>
          <a:xfrm>
            <a:off x="5442236" y="5378911"/>
            <a:ext cx="2040786" cy="1147160"/>
            <a:chOff x="5442236" y="5378911"/>
            <a:chExt cx="2040786" cy="1147160"/>
          </a:xfrm>
        </p:grpSpPr>
        <p:pic>
          <p:nvPicPr>
            <p:cNvPr id="69" name="Рисунок 36" descr="Изображение выглядит как текст, снимок экрана, лодка&#10;&#10;Автоматически созданное описание">
              <a:extLst>
                <a:ext uri="{FF2B5EF4-FFF2-40B4-BE49-F238E27FC236}">
                  <a16:creationId xmlns:a16="http://schemas.microsoft.com/office/drawing/2014/main" id="{CFFBC682-A0AB-A2C1-8DBD-5092BF714232}"/>
                </a:ext>
              </a:extLst>
            </p:cNvPr>
            <p:cNvPicPr>
              <a:picLocks noChangeAspect="1"/>
            </p:cNvPicPr>
            <p:nvPr/>
          </p:nvPicPr>
          <p:blipFill>
            <a:blip r:embed="rId2">
              <a:extLst>
                <a:ext uri="{28A0092B-C50C-407E-A947-70E740481C1C}">
                  <a14:useLocalDpi xmlns:a14="http://schemas.microsoft.com/office/drawing/2010/main" val="0"/>
                </a:ext>
              </a:extLst>
            </a:blip>
            <a:srcRect l="52615" t="35504" r="29787" b="57356"/>
            <a:stretch/>
          </p:blipFill>
          <p:spPr>
            <a:xfrm>
              <a:off x="5445745" y="5378911"/>
              <a:ext cx="2037277" cy="1147160"/>
            </a:xfrm>
            <a:prstGeom prst="rect">
              <a:avLst/>
            </a:prstGeom>
          </p:spPr>
        </p:pic>
        <p:sp>
          <p:nvSpPr>
            <p:cNvPr id="70" name="Прямоугольник 37">
              <a:extLst>
                <a:ext uri="{FF2B5EF4-FFF2-40B4-BE49-F238E27FC236}">
                  <a16:creationId xmlns:a16="http://schemas.microsoft.com/office/drawing/2014/main" id="{F01E9021-385E-409D-93C0-30CB773A0FEB}"/>
                </a:ext>
              </a:extLst>
            </p:cNvPr>
            <p:cNvSpPr/>
            <p:nvPr/>
          </p:nvSpPr>
          <p:spPr>
            <a:xfrm>
              <a:off x="5442236" y="5378911"/>
              <a:ext cx="731520" cy="16002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l-PL"/>
            </a:p>
          </p:txBody>
        </p:sp>
      </p:grpSp>
      <p:grpSp>
        <p:nvGrpSpPr>
          <p:cNvPr id="13" name="Группа 38">
            <a:extLst>
              <a:ext uri="{FF2B5EF4-FFF2-40B4-BE49-F238E27FC236}">
                <a16:creationId xmlns:a16="http://schemas.microsoft.com/office/drawing/2014/main" id="{8266DA1F-DA0D-976E-C310-B3C009494570}"/>
              </a:ext>
            </a:extLst>
          </p:cNvPr>
          <p:cNvGrpSpPr/>
          <p:nvPr/>
        </p:nvGrpSpPr>
        <p:grpSpPr>
          <a:xfrm>
            <a:off x="7802306" y="5384211"/>
            <a:ext cx="2040786" cy="1147160"/>
            <a:chOff x="7802306" y="5384211"/>
            <a:chExt cx="2040786" cy="1147160"/>
          </a:xfrm>
        </p:grpSpPr>
        <p:pic>
          <p:nvPicPr>
            <p:cNvPr id="67" name="Рисунок 39" descr="Изображение выглядит как текст, снимок экрана, лодка&#10;&#10;Автоматически созданное описание">
              <a:extLst>
                <a:ext uri="{FF2B5EF4-FFF2-40B4-BE49-F238E27FC236}">
                  <a16:creationId xmlns:a16="http://schemas.microsoft.com/office/drawing/2014/main" id="{F294E9E1-4DC3-BBDB-8A48-75453D6CFF33}"/>
                </a:ext>
              </a:extLst>
            </p:cNvPr>
            <p:cNvPicPr>
              <a:picLocks noChangeAspect="1"/>
            </p:cNvPicPr>
            <p:nvPr/>
          </p:nvPicPr>
          <p:blipFill>
            <a:blip r:embed="rId2">
              <a:extLst>
                <a:ext uri="{28A0092B-C50C-407E-A947-70E740481C1C}">
                  <a14:useLocalDpi xmlns:a14="http://schemas.microsoft.com/office/drawing/2010/main" val="0"/>
                </a:ext>
              </a:extLst>
            </a:blip>
            <a:srcRect l="52615" t="35504" r="29787" b="57356"/>
            <a:stretch/>
          </p:blipFill>
          <p:spPr>
            <a:xfrm>
              <a:off x="7805815" y="5384211"/>
              <a:ext cx="2037277" cy="1147160"/>
            </a:xfrm>
            <a:prstGeom prst="rect">
              <a:avLst/>
            </a:prstGeom>
          </p:spPr>
        </p:pic>
        <p:sp>
          <p:nvSpPr>
            <p:cNvPr id="68" name="Прямоугольник 40">
              <a:extLst>
                <a:ext uri="{FF2B5EF4-FFF2-40B4-BE49-F238E27FC236}">
                  <a16:creationId xmlns:a16="http://schemas.microsoft.com/office/drawing/2014/main" id="{DBC4F7B8-B578-C7E8-98CB-645CDF2B76AB}"/>
                </a:ext>
              </a:extLst>
            </p:cNvPr>
            <p:cNvSpPr/>
            <p:nvPr/>
          </p:nvSpPr>
          <p:spPr>
            <a:xfrm>
              <a:off x="7802306" y="5384211"/>
              <a:ext cx="731520" cy="16002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l-PL"/>
            </a:p>
          </p:txBody>
        </p:sp>
      </p:grpSp>
      <p:grpSp>
        <p:nvGrpSpPr>
          <p:cNvPr id="14" name="Группа 41">
            <a:extLst>
              <a:ext uri="{FF2B5EF4-FFF2-40B4-BE49-F238E27FC236}">
                <a16:creationId xmlns:a16="http://schemas.microsoft.com/office/drawing/2014/main" id="{BE923105-3688-37F7-2999-F078B902D39E}"/>
              </a:ext>
            </a:extLst>
          </p:cNvPr>
          <p:cNvGrpSpPr/>
          <p:nvPr/>
        </p:nvGrpSpPr>
        <p:grpSpPr>
          <a:xfrm>
            <a:off x="10367117" y="5359750"/>
            <a:ext cx="2040786" cy="1147160"/>
            <a:chOff x="10367117" y="5359750"/>
            <a:chExt cx="2040786" cy="1147160"/>
          </a:xfrm>
        </p:grpSpPr>
        <p:pic>
          <p:nvPicPr>
            <p:cNvPr id="65" name="Рисунок 42" descr="Изображение выглядит как текст, снимок экрана, лодка&#10;&#10;Автоматически созданное описание">
              <a:extLst>
                <a:ext uri="{FF2B5EF4-FFF2-40B4-BE49-F238E27FC236}">
                  <a16:creationId xmlns:a16="http://schemas.microsoft.com/office/drawing/2014/main" id="{3CD9D573-F9C9-FE6D-A4DE-F7F02242230C}"/>
                </a:ext>
              </a:extLst>
            </p:cNvPr>
            <p:cNvPicPr>
              <a:picLocks noChangeAspect="1"/>
            </p:cNvPicPr>
            <p:nvPr/>
          </p:nvPicPr>
          <p:blipFill>
            <a:blip r:embed="rId2">
              <a:extLst>
                <a:ext uri="{28A0092B-C50C-407E-A947-70E740481C1C}">
                  <a14:useLocalDpi xmlns:a14="http://schemas.microsoft.com/office/drawing/2010/main" val="0"/>
                </a:ext>
              </a:extLst>
            </a:blip>
            <a:srcRect l="52615" t="35504" r="29787" b="57356"/>
            <a:stretch/>
          </p:blipFill>
          <p:spPr>
            <a:xfrm>
              <a:off x="10370626" y="5359750"/>
              <a:ext cx="2037277" cy="1147160"/>
            </a:xfrm>
            <a:prstGeom prst="rect">
              <a:avLst/>
            </a:prstGeom>
          </p:spPr>
        </p:pic>
        <p:sp>
          <p:nvSpPr>
            <p:cNvPr id="66" name="Прямоугольник 43">
              <a:extLst>
                <a:ext uri="{FF2B5EF4-FFF2-40B4-BE49-F238E27FC236}">
                  <a16:creationId xmlns:a16="http://schemas.microsoft.com/office/drawing/2014/main" id="{9A374CE9-F716-8086-A8AF-F3B73580036F}"/>
                </a:ext>
              </a:extLst>
            </p:cNvPr>
            <p:cNvSpPr/>
            <p:nvPr/>
          </p:nvSpPr>
          <p:spPr>
            <a:xfrm>
              <a:off x="10367117" y="5359750"/>
              <a:ext cx="731520" cy="16002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l-PL"/>
            </a:p>
          </p:txBody>
        </p:sp>
      </p:grpSp>
      <p:sp>
        <p:nvSpPr>
          <p:cNvPr id="15" name="TextBox 47">
            <a:extLst>
              <a:ext uri="{FF2B5EF4-FFF2-40B4-BE49-F238E27FC236}">
                <a16:creationId xmlns:a16="http://schemas.microsoft.com/office/drawing/2014/main" id="{26DAB927-9D80-03FF-69C6-96559F60288C}"/>
              </a:ext>
            </a:extLst>
          </p:cNvPr>
          <p:cNvSpPr txBox="1"/>
          <p:nvPr/>
        </p:nvSpPr>
        <p:spPr>
          <a:xfrm>
            <a:off x="2967874" y="4746226"/>
            <a:ext cx="2081739" cy="46166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l-PL" sz="2400" b="0" i="0" err="1"/>
              <a:t>Taymyr</a:t>
            </a:r>
            <a:r>
              <a:rPr lang="en-US" sz="2400" b="0" i="0"/>
              <a:t> (1989)</a:t>
            </a:r>
            <a:r>
              <a:rPr lang="pl-PL" sz="2400" b="0" i="0"/>
              <a:t> </a:t>
            </a:r>
            <a:endParaRPr lang="pl-PL" sz="2400"/>
          </a:p>
        </p:txBody>
      </p:sp>
      <p:sp>
        <p:nvSpPr>
          <p:cNvPr id="16" name="TextBox 48">
            <a:extLst>
              <a:ext uri="{FF2B5EF4-FFF2-40B4-BE49-F238E27FC236}">
                <a16:creationId xmlns:a16="http://schemas.microsoft.com/office/drawing/2014/main" id="{17B4F15E-18F8-B40C-8E67-C104575E5FBC}"/>
              </a:ext>
            </a:extLst>
          </p:cNvPr>
          <p:cNvSpPr txBox="1"/>
          <p:nvPr/>
        </p:nvSpPr>
        <p:spPr>
          <a:xfrm>
            <a:off x="5339650" y="4755112"/>
            <a:ext cx="2121558" cy="46166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l-PL" sz="2400" b="0" i="0" err="1"/>
              <a:t>Vayga</a:t>
            </a:r>
            <a:r>
              <a:rPr lang="ru-RU" sz="2400" b="0" i="0"/>
              <a:t>с</a:t>
            </a:r>
            <a:r>
              <a:rPr lang="pl-PL" sz="2400" b="0" i="0"/>
              <a:t>h</a:t>
            </a:r>
            <a:r>
              <a:rPr lang="en-US" sz="2400" b="0" i="0"/>
              <a:t> (1990)</a:t>
            </a:r>
            <a:endParaRPr lang="pl-PL" sz="2400"/>
          </a:p>
        </p:txBody>
      </p:sp>
      <p:sp>
        <p:nvSpPr>
          <p:cNvPr id="17" name="TextBox 49">
            <a:extLst>
              <a:ext uri="{FF2B5EF4-FFF2-40B4-BE49-F238E27FC236}">
                <a16:creationId xmlns:a16="http://schemas.microsoft.com/office/drawing/2014/main" id="{D50B6FFE-9A90-159E-0220-8488AA122E3C}"/>
              </a:ext>
            </a:extLst>
          </p:cNvPr>
          <p:cNvSpPr txBox="1"/>
          <p:nvPr/>
        </p:nvSpPr>
        <p:spPr>
          <a:xfrm>
            <a:off x="7808261" y="4753570"/>
            <a:ext cx="1979207" cy="46166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i="0"/>
              <a:t>Yamal (1992)</a:t>
            </a:r>
            <a:endParaRPr lang="pl-PL" sz="2400"/>
          </a:p>
        </p:txBody>
      </p:sp>
      <p:sp>
        <p:nvSpPr>
          <p:cNvPr id="18" name="TextBox 50">
            <a:extLst>
              <a:ext uri="{FF2B5EF4-FFF2-40B4-BE49-F238E27FC236}">
                <a16:creationId xmlns:a16="http://schemas.microsoft.com/office/drawing/2014/main" id="{8ADAF6B0-2F9D-2A49-633A-02F7869F1F18}"/>
              </a:ext>
            </a:extLst>
          </p:cNvPr>
          <p:cNvSpPr txBox="1"/>
          <p:nvPr/>
        </p:nvSpPr>
        <p:spPr>
          <a:xfrm>
            <a:off x="10176863" y="4732710"/>
            <a:ext cx="2966835" cy="46166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sz="2400" i="0"/>
              <a:t>50 Let </a:t>
            </a:r>
            <a:r>
              <a:rPr lang="en-US" sz="2400" i="0" err="1"/>
              <a:t>Pobedy</a:t>
            </a:r>
            <a:r>
              <a:rPr lang="en-US" sz="2400" i="0"/>
              <a:t> (2007)</a:t>
            </a:r>
            <a:endParaRPr lang="pl-PL" sz="2400" i="0"/>
          </a:p>
        </p:txBody>
      </p:sp>
      <p:sp>
        <p:nvSpPr>
          <p:cNvPr id="19" name="TextBox 51">
            <a:extLst>
              <a:ext uri="{FF2B5EF4-FFF2-40B4-BE49-F238E27FC236}">
                <a16:creationId xmlns:a16="http://schemas.microsoft.com/office/drawing/2014/main" id="{B656CAFC-7AF3-9B89-D5C3-4F13DDD947CE}"/>
              </a:ext>
            </a:extLst>
          </p:cNvPr>
          <p:cNvSpPr txBox="1"/>
          <p:nvPr/>
        </p:nvSpPr>
        <p:spPr>
          <a:xfrm>
            <a:off x="3100960" y="6535231"/>
            <a:ext cx="2360256" cy="47480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pl-PL" sz="2400" b="0" i="0" err="1"/>
              <a:t>Arktika</a:t>
            </a:r>
            <a:r>
              <a:rPr lang="en-US" sz="2400" b="0" i="0"/>
              <a:t> (2020)</a:t>
            </a:r>
            <a:endParaRPr lang="pl-PL" sz="2400" i="0"/>
          </a:p>
        </p:txBody>
      </p:sp>
      <p:sp>
        <p:nvSpPr>
          <p:cNvPr id="20" name="TextBox 52">
            <a:extLst>
              <a:ext uri="{FF2B5EF4-FFF2-40B4-BE49-F238E27FC236}">
                <a16:creationId xmlns:a16="http://schemas.microsoft.com/office/drawing/2014/main" id="{DF32C421-DAD3-5FDD-D548-093BE8428B19}"/>
              </a:ext>
            </a:extLst>
          </p:cNvPr>
          <p:cNvSpPr txBox="1"/>
          <p:nvPr/>
        </p:nvSpPr>
        <p:spPr>
          <a:xfrm>
            <a:off x="5720257" y="6535231"/>
            <a:ext cx="1979207" cy="46166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pl-PL" sz="2400" b="0" i="0" err="1"/>
              <a:t>Sibir</a:t>
            </a:r>
            <a:r>
              <a:rPr lang="en-US" sz="2400" b="0" i="0"/>
              <a:t> (2022)</a:t>
            </a:r>
            <a:endParaRPr lang="pl-PL" sz="2400" i="0"/>
          </a:p>
        </p:txBody>
      </p:sp>
      <p:sp>
        <p:nvSpPr>
          <p:cNvPr id="21" name="TextBox 53">
            <a:extLst>
              <a:ext uri="{FF2B5EF4-FFF2-40B4-BE49-F238E27FC236}">
                <a16:creationId xmlns:a16="http://schemas.microsoft.com/office/drawing/2014/main" id="{09070E27-D53D-AE33-69F3-5B58E016E3C7}"/>
              </a:ext>
            </a:extLst>
          </p:cNvPr>
          <p:cNvSpPr txBox="1"/>
          <p:nvPr/>
        </p:nvSpPr>
        <p:spPr>
          <a:xfrm>
            <a:off x="8119598" y="6535231"/>
            <a:ext cx="1970542" cy="47480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pl-PL" sz="2400" b="0" i="0"/>
              <a:t>Ural</a:t>
            </a:r>
            <a:r>
              <a:rPr lang="en-US" sz="2400" b="0" i="0"/>
              <a:t> (2022)</a:t>
            </a:r>
            <a:endParaRPr lang="pl-PL" sz="2400" i="0"/>
          </a:p>
        </p:txBody>
      </p:sp>
      <p:sp>
        <p:nvSpPr>
          <p:cNvPr id="22" name="TextBox 54">
            <a:extLst>
              <a:ext uri="{FF2B5EF4-FFF2-40B4-BE49-F238E27FC236}">
                <a16:creationId xmlns:a16="http://schemas.microsoft.com/office/drawing/2014/main" id="{8E3725E3-BF8A-57D1-9E7D-52DD71C6E028}"/>
              </a:ext>
            </a:extLst>
          </p:cNvPr>
          <p:cNvSpPr txBox="1"/>
          <p:nvPr/>
        </p:nvSpPr>
        <p:spPr>
          <a:xfrm>
            <a:off x="10507157" y="6531381"/>
            <a:ext cx="2309984" cy="474802"/>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sz="2400" b="0" i="0"/>
              <a:t>Yakutia (2024)</a:t>
            </a:r>
            <a:endParaRPr lang="pl-PL" sz="2400" i="0"/>
          </a:p>
        </p:txBody>
      </p:sp>
      <p:grpSp>
        <p:nvGrpSpPr>
          <p:cNvPr id="23" name="Группа 55">
            <a:extLst>
              <a:ext uri="{FF2B5EF4-FFF2-40B4-BE49-F238E27FC236}">
                <a16:creationId xmlns:a16="http://schemas.microsoft.com/office/drawing/2014/main" id="{0731ABD7-9E56-5B9F-7ECB-4CCA8BF38498}"/>
              </a:ext>
            </a:extLst>
          </p:cNvPr>
          <p:cNvGrpSpPr/>
          <p:nvPr/>
        </p:nvGrpSpPr>
        <p:grpSpPr>
          <a:xfrm>
            <a:off x="1147368" y="9493332"/>
            <a:ext cx="2476500" cy="1061500"/>
            <a:chOff x="1147368" y="9493332"/>
            <a:chExt cx="2476500" cy="1061500"/>
          </a:xfrm>
        </p:grpSpPr>
        <p:pic>
          <p:nvPicPr>
            <p:cNvPr id="63" name="Рисунок 56" descr="Изображение выглядит как текст, снимок экрана, лодка&#10;&#10;Автоматически созданное описание">
              <a:extLst>
                <a:ext uri="{FF2B5EF4-FFF2-40B4-BE49-F238E27FC236}">
                  <a16:creationId xmlns:a16="http://schemas.microsoft.com/office/drawing/2014/main" id="{B654F657-DD7A-3A2C-AC6B-4A0ADF514484}"/>
                </a:ext>
              </a:extLst>
            </p:cNvPr>
            <p:cNvPicPr>
              <a:picLocks noChangeAspect="1"/>
            </p:cNvPicPr>
            <p:nvPr/>
          </p:nvPicPr>
          <p:blipFill>
            <a:blip r:embed="rId2">
              <a:extLst>
                <a:ext uri="{28A0092B-C50C-407E-A947-70E740481C1C}">
                  <a14:useLocalDpi xmlns:a14="http://schemas.microsoft.com/office/drawing/2010/main" val="0"/>
                </a:ext>
              </a:extLst>
            </a:blip>
            <a:srcRect l="51711" t="10901" r="26898" b="82493"/>
            <a:stretch/>
          </p:blipFill>
          <p:spPr>
            <a:xfrm>
              <a:off x="1147368" y="9493332"/>
              <a:ext cx="2476500" cy="1061500"/>
            </a:xfrm>
            <a:prstGeom prst="rect">
              <a:avLst/>
            </a:prstGeom>
          </p:spPr>
        </p:pic>
        <p:sp>
          <p:nvSpPr>
            <p:cNvPr id="64" name="Прямоугольник 57">
              <a:extLst>
                <a:ext uri="{FF2B5EF4-FFF2-40B4-BE49-F238E27FC236}">
                  <a16:creationId xmlns:a16="http://schemas.microsoft.com/office/drawing/2014/main" id="{03F7A0B3-D186-67CE-691D-EAC36AC37667}"/>
                </a:ext>
              </a:extLst>
            </p:cNvPr>
            <p:cNvSpPr/>
            <p:nvPr/>
          </p:nvSpPr>
          <p:spPr>
            <a:xfrm>
              <a:off x="1147368" y="9493332"/>
              <a:ext cx="838200" cy="13716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l-PL"/>
            </a:p>
          </p:txBody>
        </p:sp>
      </p:grpSp>
      <p:sp>
        <p:nvSpPr>
          <p:cNvPr id="24" name="TextBox 58">
            <a:extLst>
              <a:ext uri="{FF2B5EF4-FFF2-40B4-BE49-F238E27FC236}">
                <a16:creationId xmlns:a16="http://schemas.microsoft.com/office/drawing/2014/main" id="{ADC7E7F0-029F-96CF-E277-152F293D5398}"/>
              </a:ext>
            </a:extLst>
          </p:cNvPr>
          <p:cNvSpPr txBox="1"/>
          <p:nvPr/>
        </p:nvSpPr>
        <p:spPr>
          <a:xfrm>
            <a:off x="1014641" y="10545813"/>
            <a:ext cx="2978720" cy="46166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sz="2400" i="0"/>
              <a:t>50 Let </a:t>
            </a:r>
            <a:r>
              <a:rPr lang="en-US" sz="2400" i="0" err="1"/>
              <a:t>Pobedy</a:t>
            </a:r>
            <a:r>
              <a:rPr lang="en-US" sz="2400" i="0"/>
              <a:t> (2007)</a:t>
            </a:r>
            <a:endParaRPr lang="pl-PL" sz="2400" i="0"/>
          </a:p>
        </p:txBody>
      </p:sp>
      <p:grpSp>
        <p:nvGrpSpPr>
          <p:cNvPr id="25" name="Группа 59">
            <a:extLst>
              <a:ext uri="{FF2B5EF4-FFF2-40B4-BE49-F238E27FC236}">
                <a16:creationId xmlns:a16="http://schemas.microsoft.com/office/drawing/2014/main" id="{752BCFEC-3EA0-9CA8-949E-C99BD7E4F93E}"/>
              </a:ext>
            </a:extLst>
          </p:cNvPr>
          <p:cNvGrpSpPr/>
          <p:nvPr/>
        </p:nvGrpSpPr>
        <p:grpSpPr>
          <a:xfrm>
            <a:off x="4072667" y="9375461"/>
            <a:ext cx="2040786" cy="1147160"/>
            <a:chOff x="4072667" y="9375461"/>
            <a:chExt cx="2040786" cy="1147160"/>
          </a:xfrm>
        </p:grpSpPr>
        <p:pic>
          <p:nvPicPr>
            <p:cNvPr id="61" name="Рисунок 60" descr="Изображение выглядит как текст, снимок экрана, лодка&#10;&#10;Автоматически созданное описание">
              <a:extLst>
                <a:ext uri="{FF2B5EF4-FFF2-40B4-BE49-F238E27FC236}">
                  <a16:creationId xmlns:a16="http://schemas.microsoft.com/office/drawing/2014/main" id="{6733991A-DE6D-722A-369F-4D1706764268}"/>
                </a:ext>
              </a:extLst>
            </p:cNvPr>
            <p:cNvPicPr>
              <a:picLocks noChangeAspect="1"/>
            </p:cNvPicPr>
            <p:nvPr/>
          </p:nvPicPr>
          <p:blipFill>
            <a:blip r:embed="rId2">
              <a:extLst>
                <a:ext uri="{28A0092B-C50C-407E-A947-70E740481C1C}">
                  <a14:useLocalDpi xmlns:a14="http://schemas.microsoft.com/office/drawing/2010/main" val="0"/>
                </a:ext>
              </a:extLst>
            </a:blip>
            <a:srcRect l="52615" t="35504" r="29787" b="57356"/>
            <a:stretch/>
          </p:blipFill>
          <p:spPr>
            <a:xfrm>
              <a:off x="4076176" y="9375461"/>
              <a:ext cx="2037277" cy="1147160"/>
            </a:xfrm>
            <a:prstGeom prst="rect">
              <a:avLst/>
            </a:prstGeom>
          </p:spPr>
        </p:pic>
        <p:sp>
          <p:nvSpPr>
            <p:cNvPr id="62" name="Прямоугольник 61">
              <a:extLst>
                <a:ext uri="{FF2B5EF4-FFF2-40B4-BE49-F238E27FC236}">
                  <a16:creationId xmlns:a16="http://schemas.microsoft.com/office/drawing/2014/main" id="{ECFE4D92-CACE-5031-EC3C-5CB6D94825E3}"/>
                </a:ext>
              </a:extLst>
            </p:cNvPr>
            <p:cNvSpPr/>
            <p:nvPr/>
          </p:nvSpPr>
          <p:spPr>
            <a:xfrm>
              <a:off x="4072667" y="9375461"/>
              <a:ext cx="731520" cy="16002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l-PL"/>
            </a:p>
          </p:txBody>
        </p:sp>
      </p:grpSp>
      <p:grpSp>
        <p:nvGrpSpPr>
          <p:cNvPr id="26" name="Группа 62">
            <a:extLst>
              <a:ext uri="{FF2B5EF4-FFF2-40B4-BE49-F238E27FC236}">
                <a16:creationId xmlns:a16="http://schemas.microsoft.com/office/drawing/2014/main" id="{D77FB4E9-7B26-5BB9-6D89-489BAD8DFB6B}"/>
              </a:ext>
            </a:extLst>
          </p:cNvPr>
          <p:cNvGrpSpPr/>
          <p:nvPr/>
        </p:nvGrpSpPr>
        <p:grpSpPr>
          <a:xfrm>
            <a:off x="6260386" y="9390772"/>
            <a:ext cx="2040786" cy="1147160"/>
            <a:chOff x="6260386" y="9390772"/>
            <a:chExt cx="2040786" cy="1147160"/>
          </a:xfrm>
        </p:grpSpPr>
        <p:pic>
          <p:nvPicPr>
            <p:cNvPr id="59" name="Рисунок 63" descr="Изображение выглядит как текст, снимок экрана, лодка&#10;&#10;Автоматически созданное описание">
              <a:extLst>
                <a:ext uri="{FF2B5EF4-FFF2-40B4-BE49-F238E27FC236}">
                  <a16:creationId xmlns:a16="http://schemas.microsoft.com/office/drawing/2014/main" id="{60DFBFEA-10FF-0EB8-EFE6-425DB4910609}"/>
                </a:ext>
              </a:extLst>
            </p:cNvPr>
            <p:cNvPicPr>
              <a:picLocks noChangeAspect="1"/>
            </p:cNvPicPr>
            <p:nvPr/>
          </p:nvPicPr>
          <p:blipFill>
            <a:blip r:embed="rId2">
              <a:extLst>
                <a:ext uri="{28A0092B-C50C-407E-A947-70E740481C1C}">
                  <a14:useLocalDpi xmlns:a14="http://schemas.microsoft.com/office/drawing/2010/main" val="0"/>
                </a:ext>
              </a:extLst>
            </a:blip>
            <a:srcRect l="52615" t="35504" r="29787" b="57356"/>
            <a:stretch/>
          </p:blipFill>
          <p:spPr>
            <a:xfrm>
              <a:off x="6263895" y="9390772"/>
              <a:ext cx="2037277" cy="1147160"/>
            </a:xfrm>
            <a:prstGeom prst="rect">
              <a:avLst/>
            </a:prstGeom>
          </p:spPr>
        </p:pic>
        <p:sp>
          <p:nvSpPr>
            <p:cNvPr id="60" name="Прямоугольник 64">
              <a:extLst>
                <a:ext uri="{FF2B5EF4-FFF2-40B4-BE49-F238E27FC236}">
                  <a16:creationId xmlns:a16="http://schemas.microsoft.com/office/drawing/2014/main" id="{F617A311-FE1E-8FD6-A975-DDA6DA5B3FBC}"/>
                </a:ext>
              </a:extLst>
            </p:cNvPr>
            <p:cNvSpPr/>
            <p:nvPr/>
          </p:nvSpPr>
          <p:spPr>
            <a:xfrm>
              <a:off x="6260386" y="9390772"/>
              <a:ext cx="731520" cy="16002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l-PL"/>
            </a:p>
          </p:txBody>
        </p:sp>
      </p:grpSp>
      <p:grpSp>
        <p:nvGrpSpPr>
          <p:cNvPr id="27" name="Группа 65">
            <a:extLst>
              <a:ext uri="{FF2B5EF4-FFF2-40B4-BE49-F238E27FC236}">
                <a16:creationId xmlns:a16="http://schemas.microsoft.com/office/drawing/2014/main" id="{8F6EE9D0-354C-CDD9-BCD6-E09A13CA5EAB}"/>
              </a:ext>
            </a:extLst>
          </p:cNvPr>
          <p:cNvGrpSpPr/>
          <p:nvPr/>
        </p:nvGrpSpPr>
        <p:grpSpPr>
          <a:xfrm>
            <a:off x="8493131" y="9396072"/>
            <a:ext cx="2040786" cy="1147160"/>
            <a:chOff x="8493131" y="9396072"/>
            <a:chExt cx="2040786" cy="1147160"/>
          </a:xfrm>
        </p:grpSpPr>
        <p:pic>
          <p:nvPicPr>
            <p:cNvPr id="57" name="Рисунок 66" descr="Изображение выглядит как текст, снимок экрана, лодка&#10;&#10;Автоматически созданное описание">
              <a:extLst>
                <a:ext uri="{FF2B5EF4-FFF2-40B4-BE49-F238E27FC236}">
                  <a16:creationId xmlns:a16="http://schemas.microsoft.com/office/drawing/2014/main" id="{DBE40BA3-EB7B-3F81-C5E0-3C9EDCA210DA}"/>
                </a:ext>
              </a:extLst>
            </p:cNvPr>
            <p:cNvPicPr>
              <a:picLocks noChangeAspect="1"/>
            </p:cNvPicPr>
            <p:nvPr/>
          </p:nvPicPr>
          <p:blipFill>
            <a:blip r:embed="rId2">
              <a:extLst>
                <a:ext uri="{28A0092B-C50C-407E-A947-70E740481C1C}">
                  <a14:useLocalDpi xmlns:a14="http://schemas.microsoft.com/office/drawing/2010/main" val="0"/>
                </a:ext>
              </a:extLst>
            </a:blip>
            <a:srcRect l="52615" t="35504" r="29787" b="57356"/>
            <a:stretch/>
          </p:blipFill>
          <p:spPr>
            <a:xfrm>
              <a:off x="8496640" y="9396072"/>
              <a:ext cx="2037277" cy="1147160"/>
            </a:xfrm>
            <a:prstGeom prst="rect">
              <a:avLst/>
            </a:prstGeom>
          </p:spPr>
        </p:pic>
        <p:sp>
          <p:nvSpPr>
            <p:cNvPr id="58" name="Прямоугольник 67">
              <a:extLst>
                <a:ext uri="{FF2B5EF4-FFF2-40B4-BE49-F238E27FC236}">
                  <a16:creationId xmlns:a16="http://schemas.microsoft.com/office/drawing/2014/main" id="{CEB547F6-1947-D908-EF0B-7076A9584F51}"/>
                </a:ext>
              </a:extLst>
            </p:cNvPr>
            <p:cNvSpPr/>
            <p:nvPr/>
          </p:nvSpPr>
          <p:spPr>
            <a:xfrm>
              <a:off x="8493131" y="9396072"/>
              <a:ext cx="731520" cy="16002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l-PL"/>
            </a:p>
          </p:txBody>
        </p:sp>
      </p:grpSp>
      <p:grpSp>
        <p:nvGrpSpPr>
          <p:cNvPr id="28" name="Группа 68">
            <a:extLst>
              <a:ext uri="{FF2B5EF4-FFF2-40B4-BE49-F238E27FC236}">
                <a16:creationId xmlns:a16="http://schemas.microsoft.com/office/drawing/2014/main" id="{E3E3C577-5076-B4DE-82CE-BDE492F91E37}"/>
              </a:ext>
            </a:extLst>
          </p:cNvPr>
          <p:cNvGrpSpPr/>
          <p:nvPr/>
        </p:nvGrpSpPr>
        <p:grpSpPr>
          <a:xfrm>
            <a:off x="10976917" y="9371611"/>
            <a:ext cx="2040786" cy="1147160"/>
            <a:chOff x="10976917" y="9371611"/>
            <a:chExt cx="2040786" cy="1147160"/>
          </a:xfrm>
        </p:grpSpPr>
        <p:pic>
          <p:nvPicPr>
            <p:cNvPr id="55" name="Рисунок 69" descr="Изображение выглядит как текст, снимок экрана, лодка&#10;&#10;Автоматически созданное описание">
              <a:extLst>
                <a:ext uri="{FF2B5EF4-FFF2-40B4-BE49-F238E27FC236}">
                  <a16:creationId xmlns:a16="http://schemas.microsoft.com/office/drawing/2014/main" id="{FE558B3B-A946-7FFE-9831-FD29CBC7F1BC}"/>
                </a:ext>
              </a:extLst>
            </p:cNvPr>
            <p:cNvPicPr>
              <a:picLocks noChangeAspect="1"/>
            </p:cNvPicPr>
            <p:nvPr/>
          </p:nvPicPr>
          <p:blipFill>
            <a:blip r:embed="rId2">
              <a:extLst>
                <a:ext uri="{28A0092B-C50C-407E-A947-70E740481C1C}">
                  <a14:useLocalDpi xmlns:a14="http://schemas.microsoft.com/office/drawing/2010/main" val="0"/>
                </a:ext>
              </a:extLst>
            </a:blip>
            <a:srcRect l="52615" t="35504" r="29787" b="57356"/>
            <a:stretch/>
          </p:blipFill>
          <p:spPr>
            <a:xfrm>
              <a:off x="10980426" y="9371611"/>
              <a:ext cx="2037277" cy="1147160"/>
            </a:xfrm>
            <a:prstGeom prst="rect">
              <a:avLst/>
            </a:prstGeom>
          </p:spPr>
        </p:pic>
        <p:sp>
          <p:nvSpPr>
            <p:cNvPr id="56" name="Прямоугольник 70">
              <a:extLst>
                <a:ext uri="{FF2B5EF4-FFF2-40B4-BE49-F238E27FC236}">
                  <a16:creationId xmlns:a16="http://schemas.microsoft.com/office/drawing/2014/main" id="{29508CC4-5969-9087-1DC3-52677D5C6660}"/>
                </a:ext>
              </a:extLst>
            </p:cNvPr>
            <p:cNvSpPr/>
            <p:nvPr/>
          </p:nvSpPr>
          <p:spPr>
            <a:xfrm>
              <a:off x="10976917" y="9371611"/>
              <a:ext cx="731520" cy="16002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l-PL"/>
            </a:p>
          </p:txBody>
        </p:sp>
      </p:grpSp>
      <p:sp>
        <p:nvSpPr>
          <p:cNvPr id="29" name="TextBox 71">
            <a:extLst>
              <a:ext uri="{FF2B5EF4-FFF2-40B4-BE49-F238E27FC236}">
                <a16:creationId xmlns:a16="http://schemas.microsoft.com/office/drawing/2014/main" id="{935994CA-34C7-35FC-2F98-63A2BA92436B}"/>
              </a:ext>
            </a:extLst>
          </p:cNvPr>
          <p:cNvSpPr txBox="1"/>
          <p:nvPr/>
        </p:nvSpPr>
        <p:spPr>
          <a:xfrm>
            <a:off x="4188829" y="10533686"/>
            <a:ext cx="2037277" cy="46166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pl-PL" sz="2400" b="0" i="0" err="1"/>
              <a:t>Arktika</a:t>
            </a:r>
            <a:r>
              <a:rPr lang="en-US" sz="2400" b="0" i="0"/>
              <a:t> (2020)</a:t>
            </a:r>
            <a:endParaRPr lang="pl-PL" sz="2400" i="0"/>
          </a:p>
        </p:txBody>
      </p:sp>
      <p:sp>
        <p:nvSpPr>
          <p:cNvPr id="30" name="TextBox 72">
            <a:extLst>
              <a:ext uri="{FF2B5EF4-FFF2-40B4-BE49-F238E27FC236}">
                <a16:creationId xmlns:a16="http://schemas.microsoft.com/office/drawing/2014/main" id="{280E6BD2-ADF1-EBEE-5DFD-64B0C9B24066}"/>
              </a:ext>
            </a:extLst>
          </p:cNvPr>
          <p:cNvSpPr txBox="1"/>
          <p:nvPr/>
        </p:nvSpPr>
        <p:spPr>
          <a:xfrm>
            <a:off x="6619432" y="10547092"/>
            <a:ext cx="1857606" cy="46166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pl-PL" sz="2400" b="0" i="0" err="1"/>
              <a:t>Sibir</a:t>
            </a:r>
            <a:r>
              <a:rPr lang="en-US" sz="2400" b="0" i="0"/>
              <a:t> (2022)</a:t>
            </a:r>
            <a:endParaRPr lang="pl-PL" sz="2400" i="0"/>
          </a:p>
        </p:txBody>
      </p:sp>
      <p:sp>
        <p:nvSpPr>
          <p:cNvPr id="31" name="TextBox 73">
            <a:extLst>
              <a:ext uri="{FF2B5EF4-FFF2-40B4-BE49-F238E27FC236}">
                <a16:creationId xmlns:a16="http://schemas.microsoft.com/office/drawing/2014/main" id="{FEF665DC-B74A-BB6E-7FA3-557A0CA87E3C}"/>
              </a:ext>
            </a:extLst>
          </p:cNvPr>
          <p:cNvSpPr txBox="1"/>
          <p:nvPr/>
        </p:nvSpPr>
        <p:spPr>
          <a:xfrm>
            <a:off x="8753434" y="10519495"/>
            <a:ext cx="1589493" cy="46166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pl-PL" sz="2400" b="0" i="0"/>
              <a:t>Ural</a:t>
            </a:r>
            <a:r>
              <a:rPr lang="en-US" sz="2400" b="0" i="0"/>
              <a:t> (2022)</a:t>
            </a:r>
            <a:endParaRPr lang="pl-PL" sz="2400" i="0"/>
          </a:p>
        </p:txBody>
      </p:sp>
      <p:sp>
        <p:nvSpPr>
          <p:cNvPr id="32" name="TextBox 74">
            <a:extLst>
              <a:ext uri="{FF2B5EF4-FFF2-40B4-BE49-F238E27FC236}">
                <a16:creationId xmlns:a16="http://schemas.microsoft.com/office/drawing/2014/main" id="{1CF4FFEE-DD53-118F-B56D-80BC5DA50844}"/>
              </a:ext>
            </a:extLst>
          </p:cNvPr>
          <p:cNvSpPr txBox="1"/>
          <p:nvPr/>
        </p:nvSpPr>
        <p:spPr>
          <a:xfrm>
            <a:off x="11054145" y="10532407"/>
            <a:ext cx="2085599" cy="46166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sz="2400" b="0" i="0"/>
              <a:t>Yakutia (2024)</a:t>
            </a:r>
            <a:endParaRPr lang="pl-PL" sz="2400" i="0"/>
          </a:p>
        </p:txBody>
      </p:sp>
      <p:grpSp>
        <p:nvGrpSpPr>
          <p:cNvPr id="33" name="Группа 75">
            <a:extLst>
              <a:ext uri="{FF2B5EF4-FFF2-40B4-BE49-F238E27FC236}">
                <a16:creationId xmlns:a16="http://schemas.microsoft.com/office/drawing/2014/main" id="{13E90096-FAEB-D38D-AED0-067808D26D5F}"/>
              </a:ext>
            </a:extLst>
          </p:cNvPr>
          <p:cNvGrpSpPr/>
          <p:nvPr/>
        </p:nvGrpSpPr>
        <p:grpSpPr>
          <a:xfrm>
            <a:off x="3980823" y="11511083"/>
            <a:ext cx="2040786" cy="1147160"/>
            <a:chOff x="3980823" y="11511083"/>
            <a:chExt cx="2040786" cy="1147160"/>
          </a:xfrm>
        </p:grpSpPr>
        <p:pic>
          <p:nvPicPr>
            <p:cNvPr id="53" name="Рисунок 76" descr="Изображение выглядит как текст, снимок экрана, лодка&#10;&#10;Автоматически созданное описание">
              <a:extLst>
                <a:ext uri="{FF2B5EF4-FFF2-40B4-BE49-F238E27FC236}">
                  <a16:creationId xmlns:a16="http://schemas.microsoft.com/office/drawing/2014/main" id="{5E9F5A77-249C-790C-D028-AD8D91D55992}"/>
                </a:ext>
              </a:extLst>
            </p:cNvPr>
            <p:cNvPicPr>
              <a:picLocks noChangeAspect="1"/>
            </p:cNvPicPr>
            <p:nvPr/>
          </p:nvPicPr>
          <p:blipFill>
            <a:blip r:embed="rId2">
              <a:extLst>
                <a:ext uri="{28A0092B-C50C-407E-A947-70E740481C1C}">
                  <a14:useLocalDpi xmlns:a14="http://schemas.microsoft.com/office/drawing/2010/main" val="0"/>
                </a:ext>
              </a:extLst>
            </a:blip>
            <a:srcRect l="52615" t="35504" r="29787" b="57356"/>
            <a:stretch/>
          </p:blipFill>
          <p:spPr>
            <a:xfrm>
              <a:off x="3984332" y="11511083"/>
              <a:ext cx="2037277" cy="1147160"/>
            </a:xfrm>
            <a:prstGeom prst="rect">
              <a:avLst/>
            </a:prstGeom>
          </p:spPr>
        </p:pic>
        <p:sp>
          <p:nvSpPr>
            <p:cNvPr id="54" name="Прямоугольник 77">
              <a:extLst>
                <a:ext uri="{FF2B5EF4-FFF2-40B4-BE49-F238E27FC236}">
                  <a16:creationId xmlns:a16="http://schemas.microsoft.com/office/drawing/2014/main" id="{BC516931-4479-4739-89A7-65B38748AC0A}"/>
                </a:ext>
              </a:extLst>
            </p:cNvPr>
            <p:cNvSpPr/>
            <p:nvPr/>
          </p:nvSpPr>
          <p:spPr>
            <a:xfrm>
              <a:off x="3980823" y="11511083"/>
              <a:ext cx="731520" cy="16002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l-PL"/>
            </a:p>
          </p:txBody>
        </p:sp>
      </p:grpSp>
      <p:grpSp>
        <p:nvGrpSpPr>
          <p:cNvPr id="34" name="Группа 78">
            <a:extLst>
              <a:ext uri="{FF2B5EF4-FFF2-40B4-BE49-F238E27FC236}">
                <a16:creationId xmlns:a16="http://schemas.microsoft.com/office/drawing/2014/main" id="{964AD0FC-E628-67DE-060F-6F5CECCA5071}"/>
              </a:ext>
            </a:extLst>
          </p:cNvPr>
          <p:cNvGrpSpPr/>
          <p:nvPr/>
        </p:nvGrpSpPr>
        <p:grpSpPr>
          <a:xfrm>
            <a:off x="6168542" y="11526394"/>
            <a:ext cx="2040786" cy="1147160"/>
            <a:chOff x="6168542" y="11526394"/>
            <a:chExt cx="2040786" cy="1147160"/>
          </a:xfrm>
        </p:grpSpPr>
        <p:pic>
          <p:nvPicPr>
            <p:cNvPr id="51" name="Рисунок 79" descr="Изображение выглядит как текст, снимок экрана, лодка&#10;&#10;Автоматически созданное описание">
              <a:extLst>
                <a:ext uri="{FF2B5EF4-FFF2-40B4-BE49-F238E27FC236}">
                  <a16:creationId xmlns:a16="http://schemas.microsoft.com/office/drawing/2014/main" id="{20F6A7FC-2BE2-2377-C238-64E44B70B9B6}"/>
                </a:ext>
              </a:extLst>
            </p:cNvPr>
            <p:cNvPicPr>
              <a:picLocks noChangeAspect="1"/>
            </p:cNvPicPr>
            <p:nvPr/>
          </p:nvPicPr>
          <p:blipFill>
            <a:blip r:embed="rId2">
              <a:extLst>
                <a:ext uri="{28A0092B-C50C-407E-A947-70E740481C1C}">
                  <a14:useLocalDpi xmlns:a14="http://schemas.microsoft.com/office/drawing/2010/main" val="0"/>
                </a:ext>
              </a:extLst>
            </a:blip>
            <a:srcRect l="52615" t="35504" r="29787" b="57356"/>
            <a:stretch/>
          </p:blipFill>
          <p:spPr>
            <a:xfrm>
              <a:off x="6172051" y="11526394"/>
              <a:ext cx="2037277" cy="1147160"/>
            </a:xfrm>
            <a:prstGeom prst="rect">
              <a:avLst/>
            </a:prstGeom>
          </p:spPr>
        </p:pic>
        <p:sp>
          <p:nvSpPr>
            <p:cNvPr id="52" name="Прямоугольник 80">
              <a:extLst>
                <a:ext uri="{FF2B5EF4-FFF2-40B4-BE49-F238E27FC236}">
                  <a16:creationId xmlns:a16="http://schemas.microsoft.com/office/drawing/2014/main" id="{B9B4A282-D3D1-9D62-91CC-31AD6D29D269}"/>
                </a:ext>
              </a:extLst>
            </p:cNvPr>
            <p:cNvSpPr/>
            <p:nvPr/>
          </p:nvSpPr>
          <p:spPr>
            <a:xfrm>
              <a:off x="6168542" y="11526394"/>
              <a:ext cx="731520" cy="16002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l-PL"/>
            </a:p>
          </p:txBody>
        </p:sp>
      </p:grpSp>
      <p:grpSp>
        <p:nvGrpSpPr>
          <p:cNvPr id="35" name="Группа 81">
            <a:extLst>
              <a:ext uri="{FF2B5EF4-FFF2-40B4-BE49-F238E27FC236}">
                <a16:creationId xmlns:a16="http://schemas.microsoft.com/office/drawing/2014/main" id="{5367E1D5-216C-9EF5-DDFF-48B76104141B}"/>
              </a:ext>
            </a:extLst>
          </p:cNvPr>
          <p:cNvGrpSpPr/>
          <p:nvPr/>
        </p:nvGrpSpPr>
        <p:grpSpPr>
          <a:xfrm>
            <a:off x="8401287" y="11531694"/>
            <a:ext cx="2040786" cy="1147160"/>
            <a:chOff x="8401287" y="11531694"/>
            <a:chExt cx="2040786" cy="1147160"/>
          </a:xfrm>
        </p:grpSpPr>
        <p:pic>
          <p:nvPicPr>
            <p:cNvPr id="49" name="Рисунок 82" descr="Изображение выглядит как текст, снимок экрана, лодка&#10;&#10;Автоматически созданное описание">
              <a:extLst>
                <a:ext uri="{FF2B5EF4-FFF2-40B4-BE49-F238E27FC236}">
                  <a16:creationId xmlns:a16="http://schemas.microsoft.com/office/drawing/2014/main" id="{68E807C0-85B2-F2C2-9749-94C0854E1D8B}"/>
                </a:ext>
              </a:extLst>
            </p:cNvPr>
            <p:cNvPicPr>
              <a:picLocks noChangeAspect="1"/>
            </p:cNvPicPr>
            <p:nvPr/>
          </p:nvPicPr>
          <p:blipFill>
            <a:blip r:embed="rId2">
              <a:extLst>
                <a:ext uri="{28A0092B-C50C-407E-A947-70E740481C1C}">
                  <a14:useLocalDpi xmlns:a14="http://schemas.microsoft.com/office/drawing/2010/main" val="0"/>
                </a:ext>
              </a:extLst>
            </a:blip>
            <a:srcRect l="52615" t="35504" r="29787" b="57356"/>
            <a:stretch/>
          </p:blipFill>
          <p:spPr>
            <a:xfrm>
              <a:off x="8404796" y="11531694"/>
              <a:ext cx="2037277" cy="1147160"/>
            </a:xfrm>
            <a:prstGeom prst="rect">
              <a:avLst/>
            </a:prstGeom>
          </p:spPr>
        </p:pic>
        <p:sp>
          <p:nvSpPr>
            <p:cNvPr id="50" name="Прямоугольник 83">
              <a:extLst>
                <a:ext uri="{FF2B5EF4-FFF2-40B4-BE49-F238E27FC236}">
                  <a16:creationId xmlns:a16="http://schemas.microsoft.com/office/drawing/2014/main" id="{E953216F-6037-414C-CDBD-E9ED954B5480}"/>
                </a:ext>
              </a:extLst>
            </p:cNvPr>
            <p:cNvSpPr/>
            <p:nvPr/>
          </p:nvSpPr>
          <p:spPr>
            <a:xfrm>
              <a:off x="8401287" y="11531694"/>
              <a:ext cx="731520" cy="160020"/>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l-PL"/>
            </a:p>
          </p:txBody>
        </p:sp>
      </p:grpSp>
      <p:sp>
        <p:nvSpPr>
          <p:cNvPr id="36" name="TextBox 84">
            <a:extLst>
              <a:ext uri="{FF2B5EF4-FFF2-40B4-BE49-F238E27FC236}">
                <a16:creationId xmlns:a16="http://schemas.microsoft.com/office/drawing/2014/main" id="{4C227EAD-20A1-478F-7EFF-0AD72C52CE3A}"/>
              </a:ext>
            </a:extLst>
          </p:cNvPr>
          <p:cNvSpPr txBox="1"/>
          <p:nvPr/>
        </p:nvSpPr>
        <p:spPr>
          <a:xfrm>
            <a:off x="4490175" y="12682714"/>
            <a:ext cx="1589493" cy="830997"/>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t>Chukotka (2026)</a:t>
            </a:r>
            <a:endParaRPr lang="pl-PL" sz="2400" i="0" dirty="0"/>
          </a:p>
        </p:txBody>
      </p:sp>
      <p:sp>
        <p:nvSpPr>
          <p:cNvPr id="37" name="TextBox 85">
            <a:extLst>
              <a:ext uri="{FF2B5EF4-FFF2-40B4-BE49-F238E27FC236}">
                <a16:creationId xmlns:a16="http://schemas.microsoft.com/office/drawing/2014/main" id="{8A9FE9E4-7A24-522F-CD75-0C7875C2DAF0}"/>
              </a:ext>
            </a:extLst>
          </p:cNvPr>
          <p:cNvSpPr txBox="1"/>
          <p:nvPr/>
        </p:nvSpPr>
        <p:spPr>
          <a:xfrm>
            <a:off x="6555711" y="12670415"/>
            <a:ext cx="1589493" cy="830997"/>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0" i="0" dirty="0"/>
              <a:t>Leningrad</a:t>
            </a:r>
            <a:r>
              <a:rPr lang="en-US" sz="2400" dirty="0"/>
              <a:t> (2028)</a:t>
            </a:r>
            <a:endParaRPr lang="pl-PL" sz="2400" i="0" dirty="0"/>
          </a:p>
        </p:txBody>
      </p:sp>
      <p:sp>
        <p:nvSpPr>
          <p:cNvPr id="38" name="TextBox 86">
            <a:extLst>
              <a:ext uri="{FF2B5EF4-FFF2-40B4-BE49-F238E27FC236}">
                <a16:creationId xmlns:a16="http://schemas.microsoft.com/office/drawing/2014/main" id="{79DA0E54-514E-7EE0-7D8C-55CFE34D2E30}"/>
              </a:ext>
            </a:extLst>
          </p:cNvPr>
          <p:cNvSpPr txBox="1"/>
          <p:nvPr/>
        </p:nvSpPr>
        <p:spPr>
          <a:xfrm>
            <a:off x="8676368" y="12682714"/>
            <a:ext cx="1847133" cy="830997"/>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lang="en-US" sz="2400" b="0" i="0" dirty="0"/>
              <a:t>Stalingrad </a:t>
            </a:r>
            <a:r>
              <a:rPr lang="en-US" sz="2400" dirty="0"/>
              <a:t>(2030)</a:t>
            </a:r>
            <a:endParaRPr lang="pl-PL" sz="2400" i="0" dirty="0"/>
          </a:p>
        </p:txBody>
      </p:sp>
      <p:sp>
        <p:nvSpPr>
          <p:cNvPr id="39" name="TextBox 87">
            <a:extLst>
              <a:ext uri="{FF2B5EF4-FFF2-40B4-BE49-F238E27FC236}">
                <a16:creationId xmlns:a16="http://schemas.microsoft.com/office/drawing/2014/main" id="{D3818275-A94A-5193-989A-1B007ED575DD}"/>
              </a:ext>
            </a:extLst>
          </p:cNvPr>
          <p:cNvSpPr txBox="1"/>
          <p:nvPr/>
        </p:nvSpPr>
        <p:spPr>
          <a:xfrm>
            <a:off x="11371212" y="12693439"/>
            <a:ext cx="1589493" cy="830997"/>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b="0" i="0" dirty="0"/>
              <a:t>Rossiya</a:t>
            </a:r>
            <a:r>
              <a:rPr lang="en-US" sz="2400" dirty="0"/>
              <a:t> (2030?)</a:t>
            </a:r>
            <a:endParaRPr lang="pl-PL" sz="2400" i="0" dirty="0"/>
          </a:p>
        </p:txBody>
      </p:sp>
      <p:sp>
        <p:nvSpPr>
          <p:cNvPr id="40" name="Прямоугольник 90">
            <a:extLst>
              <a:ext uri="{FF2B5EF4-FFF2-40B4-BE49-F238E27FC236}">
                <a16:creationId xmlns:a16="http://schemas.microsoft.com/office/drawing/2014/main" id="{6B7B4498-9517-344A-884F-0E3819F1B561}"/>
              </a:ext>
            </a:extLst>
          </p:cNvPr>
          <p:cNvSpPr/>
          <p:nvPr/>
        </p:nvSpPr>
        <p:spPr>
          <a:xfrm>
            <a:off x="914400" y="9140901"/>
            <a:ext cx="12361762" cy="2099567"/>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l-PL"/>
          </a:p>
        </p:txBody>
      </p:sp>
      <p:sp>
        <p:nvSpPr>
          <p:cNvPr id="41" name="Стрелка: развернутая 91">
            <a:extLst>
              <a:ext uri="{FF2B5EF4-FFF2-40B4-BE49-F238E27FC236}">
                <a16:creationId xmlns:a16="http://schemas.microsoft.com/office/drawing/2014/main" id="{70633F42-9228-EF5F-1662-FAC13000171F}"/>
              </a:ext>
            </a:extLst>
          </p:cNvPr>
          <p:cNvSpPr/>
          <p:nvPr/>
        </p:nvSpPr>
        <p:spPr>
          <a:xfrm rot="5400000">
            <a:off x="10876262" y="7222787"/>
            <a:ext cx="5557677" cy="779849"/>
          </a:xfrm>
          <a:prstGeom prst="uturnArrow">
            <a:avLst>
              <a:gd name="adj1" fmla="val 8602"/>
              <a:gd name="adj2" fmla="val 25000"/>
              <a:gd name="adj3" fmla="val 44055"/>
              <a:gd name="adj4" fmla="val 23274"/>
              <a:gd name="adj5" fmla="val 98297"/>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l-PL">
              <a:solidFill>
                <a:schemeClr val="tx1"/>
              </a:solidFill>
            </a:endParaRPr>
          </a:p>
        </p:txBody>
      </p:sp>
      <p:sp>
        <p:nvSpPr>
          <p:cNvPr id="42" name="Прямоугольник 92">
            <a:extLst>
              <a:ext uri="{FF2B5EF4-FFF2-40B4-BE49-F238E27FC236}">
                <a16:creationId xmlns:a16="http://schemas.microsoft.com/office/drawing/2014/main" id="{C3C763AF-CF84-5DAF-1A82-843FD8AC139C}"/>
              </a:ext>
            </a:extLst>
          </p:cNvPr>
          <p:cNvSpPr/>
          <p:nvPr/>
        </p:nvSpPr>
        <p:spPr>
          <a:xfrm>
            <a:off x="3890226" y="11401063"/>
            <a:ext cx="9385936" cy="1994678"/>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l-PL"/>
          </a:p>
        </p:txBody>
      </p:sp>
      <p:sp>
        <p:nvSpPr>
          <p:cNvPr id="43" name="Title 5">
            <a:extLst>
              <a:ext uri="{FF2B5EF4-FFF2-40B4-BE49-F238E27FC236}">
                <a16:creationId xmlns:a16="http://schemas.microsoft.com/office/drawing/2014/main" id="{F49D9808-EA61-A1AE-5B5A-C6316EDC7EA9}"/>
              </a:ext>
            </a:extLst>
          </p:cNvPr>
          <p:cNvSpPr>
            <a:spLocks noGrp="1"/>
          </p:cNvSpPr>
          <p:nvPr/>
        </p:nvSpPr>
        <p:spPr>
          <a:xfrm>
            <a:off x="1748435" y="12023234"/>
            <a:ext cx="2487770" cy="1311239"/>
          </a:xfrm>
          <a:prstGeom prst="rect">
            <a:avLst/>
          </a:prstGeom>
        </p:spPr>
        <p:txBody>
          <a:bodyPr vert="horz" lIns="0" tIns="0" rIns="0" bIns="0" rtlCol="0" anchor="t">
            <a:normAutofit/>
          </a:bodyPr>
          <a:lstStyle>
            <a:defPPr>
              <a:defRPr lang="en-US"/>
            </a:defPPr>
            <a:lvl1pPr marL="0" algn="l" defTabSz="1828800" rtl="0" eaLnBrk="1" latinLnBrk="0" hangingPunct="1">
              <a:lnSpc>
                <a:spcPct val="95000"/>
              </a:lnSpc>
              <a:spcBef>
                <a:spcPct val="0"/>
              </a:spcBef>
              <a:buNone/>
              <a:defRPr sz="6400" b="1" kern="1200" spc="-30" baseline="0">
                <a:solidFill>
                  <a:schemeClr val="tx2"/>
                </a:solidFill>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800">
                <a:solidFill>
                  <a:srgbClr val="00B050"/>
                </a:solidFill>
              </a:rPr>
              <a:t>+4 new</a:t>
            </a:r>
            <a:endParaRPr lang="nb-NO" sz="4800">
              <a:solidFill>
                <a:srgbClr val="00B050"/>
              </a:solidFill>
            </a:endParaRPr>
          </a:p>
        </p:txBody>
      </p:sp>
      <p:pic>
        <p:nvPicPr>
          <p:cNvPr id="44" name="Рисунок 95" descr="Изображение выглядит как текст, снимок экрана, лодка&#10;&#10;Автоматически созданное описание">
            <a:extLst>
              <a:ext uri="{FF2B5EF4-FFF2-40B4-BE49-F238E27FC236}">
                <a16:creationId xmlns:a16="http://schemas.microsoft.com/office/drawing/2014/main" id="{D80E327A-A6AB-1645-F376-DC0F78276CA0}"/>
              </a:ext>
            </a:extLst>
          </p:cNvPr>
          <p:cNvPicPr>
            <a:picLocks noChangeAspect="1"/>
          </p:cNvPicPr>
          <p:nvPr/>
        </p:nvPicPr>
        <p:blipFill>
          <a:blip r:embed="rId2">
            <a:extLst>
              <a:ext uri="{28A0092B-C50C-407E-A947-70E740481C1C}">
                <a14:useLocalDpi xmlns:a14="http://schemas.microsoft.com/office/drawing/2010/main" val="0"/>
              </a:ext>
            </a:extLst>
          </a:blip>
          <a:srcRect l="29136" t="34915" r="52726" b="57366"/>
          <a:stretch/>
        </p:blipFill>
        <p:spPr>
          <a:xfrm>
            <a:off x="404363" y="3592638"/>
            <a:ext cx="2099638" cy="1240348"/>
          </a:xfrm>
          <a:prstGeom prst="rect">
            <a:avLst/>
          </a:prstGeom>
        </p:spPr>
      </p:pic>
      <p:sp>
        <p:nvSpPr>
          <p:cNvPr id="45" name="TextBox 96">
            <a:extLst>
              <a:ext uri="{FF2B5EF4-FFF2-40B4-BE49-F238E27FC236}">
                <a16:creationId xmlns:a16="http://schemas.microsoft.com/office/drawing/2014/main" id="{D19E37B2-58B7-C814-999E-58BC15693020}"/>
              </a:ext>
            </a:extLst>
          </p:cNvPr>
          <p:cNvSpPr txBox="1"/>
          <p:nvPr/>
        </p:nvSpPr>
        <p:spPr>
          <a:xfrm>
            <a:off x="41955" y="4832986"/>
            <a:ext cx="2727979" cy="76944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0" i="0" err="1"/>
              <a:t>Sevmorput</a:t>
            </a:r>
            <a:r>
              <a:rPr lang="en-US" sz="2400" b="0" i="0"/>
              <a:t>  (1988)</a:t>
            </a:r>
          </a:p>
          <a:p>
            <a:pPr algn="ctr"/>
            <a:r>
              <a:rPr lang="en-US" sz="2000"/>
              <a:t>(ice-class cargo vessel )</a:t>
            </a:r>
            <a:r>
              <a:rPr lang="pl-PL" sz="2000" b="0" i="0"/>
              <a:t> </a:t>
            </a:r>
            <a:endParaRPr lang="pl-PL" sz="2000"/>
          </a:p>
        </p:txBody>
      </p:sp>
      <p:sp>
        <p:nvSpPr>
          <p:cNvPr id="46" name="Полилиния: фигура 99">
            <a:extLst>
              <a:ext uri="{FF2B5EF4-FFF2-40B4-BE49-F238E27FC236}">
                <a16:creationId xmlns:a16="http://schemas.microsoft.com/office/drawing/2014/main" id="{2E377030-9253-F9D5-7599-AA58487108BE}"/>
              </a:ext>
            </a:extLst>
          </p:cNvPr>
          <p:cNvSpPr/>
          <p:nvPr/>
        </p:nvSpPr>
        <p:spPr>
          <a:xfrm>
            <a:off x="172573" y="3513460"/>
            <a:ext cx="9906000" cy="2133600"/>
          </a:xfrm>
          <a:custGeom>
            <a:avLst/>
            <a:gdLst>
              <a:gd name="connsiteX0" fmla="*/ 9890760 w 9906000"/>
              <a:gd name="connsiteY0" fmla="*/ 0 h 2133600"/>
              <a:gd name="connsiteX1" fmla="*/ 9906000 w 9906000"/>
              <a:gd name="connsiteY1" fmla="*/ 1706880 h 2133600"/>
              <a:gd name="connsiteX2" fmla="*/ 2583180 w 9906000"/>
              <a:gd name="connsiteY2" fmla="*/ 1706880 h 2133600"/>
              <a:gd name="connsiteX3" fmla="*/ 2583180 w 9906000"/>
              <a:gd name="connsiteY3" fmla="*/ 2133600 h 2133600"/>
              <a:gd name="connsiteX4" fmla="*/ 0 w 9906000"/>
              <a:gd name="connsiteY4" fmla="*/ 2118360 h 2133600"/>
              <a:gd name="connsiteX5" fmla="*/ 7620 w 9906000"/>
              <a:gd name="connsiteY5" fmla="*/ 0 h 2133600"/>
              <a:gd name="connsiteX6" fmla="*/ 9890760 w 9906000"/>
              <a:gd name="connsiteY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00" h="2133600">
                <a:moveTo>
                  <a:pt x="9890760" y="0"/>
                </a:moveTo>
                <a:lnTo>
                  <a:pt x="9906000" y="1706880"/>
                </a:lnTo>
                <a:lnTo>
                  <a:pt x="2583180" y="1706880"/>
                </a:lnTo>
                <a:lnTo>
                  <a:pt x="2583180" y="2133600"/>
                </a:lnTo>
                <a:lnTo>
                  <a:pt x="0" y="2118360"/>
                </a:lnTo>
                <a:lnTo>
                  <a:pt x="7620" y="0"/>
                </a:lnTo>
                <a:lnTo>
                  <a:pt x="9890760" y="0"/>
                </a:lnTo>
                <a:close/>
              </a:path>
            </a:pathLst>
          </a:cu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pl-PL"/>
          </a:p>
        </p:txBody>
      </p:sp>
      <p:sp>
        <p:nvSpPr>
          <p:cNvPr id="47" name="Title 5">
            <a:extLst>
              <a:ext uri="{FF2B5EF4-FFF2-40B4-BE49-F238E27FC236}">
                <a16:creationId xmlns:a16="http://schemas.microsoft.com/office/drawing/2014/main" id="{E79B947B-09B2-AF1C-BEC1-FD7D4EFCE186}"/>
              </a:ext>
            </a:extLst>
          </p:cNvPr>
          <p:cNvSpPr>
            <a:spLocks noGrp="1"/>
          </p:cNvSpPr>
          <p:nvPr/>
        </p:nvSpPr>
        <p:spPr>
          <a:xfrm>
            <a:off x="172573" y="6069745"/>
            <a:ext cx="2487770" cy="789284"/>
          </a:xfrm>
          <a:prstGeom prst="rect">
            <a:avLst/>
          </a:prstGeom>
        </p:spPr>
        <p:txBody>
          <a:bodyPr vert="horz" lIns="0" tIns="0" rIns="0" bIns="0" rtlCol="0" anchor="t">
            <a:normAutofit fontScale="92500" lnSpcReduction="20000"/>
          </a:bodyPr>
          <a:lstStyle>
            <a:defPPr>
              <a:defRPr lang="en-US"/>
            </a:defPPr>
            <a:lvl1pPr marL="0" algn="l" defTabSz="1828800" rtl="0" eaLnBrk="1" latinLnBrk="0" hangingPunct="1">
              <a:lnSpc>
                <a:spcPct val="95000"/>
              </a:lnSpc>
              <a:spcBef>
                <a:spcPct val="0"/>
              </a:spcBef>
              <a:buNone/>
              <a:defRPr sz="6400" b="1" kern="1200" spc="-30" baseline="0">
                <a:solidFill>
                  <a:schemeClr val="tx2"/>
                </a:solidFill>
                <a:latin typeface="+mj-lt"/>
                <a:ea typeface="+mj-ea"/>
                <a:cs typeface="+mj-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a:solidFill>
                  <a:srgbClr val="FF0000"/>
                </a:solidFill>
              </a:rPr>
              <a:t>Not in use, likely to </a:t>
            </a:r>
            <a:r>
              <a:rPr lang="en-US" sz="2400" dirty="0">
                <a:solidFill>
                  <a:srgbClr val="FF0000"/>
                </a:solidFill>
              </a:rPr>
              <a:t>be decommissioned</a:t>
            </a:r>
            <a:endParaRPr lang="ru-RU" sz="2400" dirty="0">
              <a:solidFill>
                <a:srgbClr val="FF0000"/>
              </a:solidFill>
            </a:endParaRPr>
          </a:p>
          <a:p>
            <a:pPr algn="ctr"/>
            <a:r>
              <a:rPr lang="en-US" sz="2400">
                <a:solidFill>
                  <a:srgbClr val="FF0000"/>
                </a:solidFill>
              </a:rPr>
              <a:t> by 2030</a:t>
            </a:r>
            <a:endParaRPr lang="nb-NO" sz="2400">
              <a:solidFill>
                <a:srgbClr val="FF0000"/>
              </a:solidFill>
            </a:endParaRPr>
          </a:p>
        </p:txBody>
      </p:sp>
      <p:sp>
        <p:nvSpPr>
          <p:cNvPr id="48" name="TextBox 1">
            <a:extLst>
              <a:ext uri="{FF2B5EF4-FFF2-40B4-BE49-F238E27FC236}">
                <a16:creationId xmlns:a16="http://schemas.microsoft.com/office/drawing/2014/main" id="{C1DA71B0-7FE7-3854-7E93-C49C1F2B7A6D}"/>
              </a:ext>
            </a:extLst>
          </p:cNvPr>
          <p:cNvSpPr txBox="1"/>
          <p:nvPr/>
        </p:nvSpPr>
        <p:spPr>
          <a:xfrm>
            <a:off x="524248" y="13180278"/>
            <a:ext cx="7423914" cy="40011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i="0">
                <a:solidFill>
                  <a:srgbClr val="002433"/>
                </a:solidFill>
                <a:effectLst/>
                <a:latin typeface="TT Hoves"/>
              </a:rPr>
              <a:t>Bellona infographics</a:t>
            </a:r>
          </a:p>
        </p:txBody>
      </p:sp>
      <p:sp>
        <p:nvSpPr>
          <p:cNvPr id="80" name="Title 3">
            <a:extLst>
              <a:ext uri="{FF2B5EF4-FFF2-40B4-BE49-F238E27FC236}">
                <a16:creationId xmlns:a16="http://schemas.microsoft.com/office/drawing/2014/main" id="{29CD5E46-829A-148C-03EF-16D8205405C1}"/>
              </a:ext>
            </a:extLst>
          </p:cNvPr>
          <p:cNvSpPr txBox="1">
            <a:spLocks/>
          </p:cNvSpPr>
          <p:nvPr/>
        </p:nvSpPr>
        <p:spPr>
          <a:xfrm>
            <a:off x="13284925" y="1033399"/>
            <a:ext cx="10332586" cy="2380333"/>
          </a:xfrm>
          <a:prstGeom prst="rect">
            <a:avLst/>
          </a:prstGeom>
        </p:spPr>
        <p:txBody>
          <a:bodyPr lIns="91440" tIns="45720" rIns="91440" bIns="45720" anchor="t">
            <a:normAutofit fontScale="90000"/>
          </a:bodyPr>
          <a:lstStyle>
            <a:lvl1pPr algn="l" defTabSz="1828800" rtl="0" eaLnBrk="1" latinLnBrk="0" hangingPunct="1">
              <a:lnSpc>
                <a:spcPct val="95000"/>
              </a:lnSpc>
              <a:spcBef>
                <a:spcPct val="0"/>
              </a:spcBef>
              <a:buNone/>
              <a:defRPr sz="6400" b="1" kern="1200" spc="-30" baseline="0">
                <a:solidFill>
                  <a:schemeClr val="tx2"/>
                </a:solidFill>
                <a:latin typeface="+mj-lt"/>
                <a:ea typeface="+mj-ea"/>
                <a:cs typeface="+mj-cs"/>
              </a:defRPr>
            </a:lvl1pPr>
          </a:lstStyle>
          <a:p>
            <a:r>
              <a:rPr lang="nb-NO" dirty="0"/>
              <a:t>Nuclear </a:t>
            </a:r>
            <a:r>
              <a:rPr lang="nb-NO" dirty="0" err="1"/>
              <a:t>icebreakers</a:t>
            </a:r>
            <a:r>
              <a:rPr lang="nb-NO" dirty="0"/>
              <a:t> – </a:t>
            </a:r>
            <a:r>
              <a:rPr lang="nb-NO" dirty="0" err="1"/>
              <a:t>expensive</a:t>
            </a:r>
            <a:r>
              <a:rPr lang="nb-NO" dirty="0"/>
              <a:t> hope for </a:t>
            </a:r>
            <a:r>
              <a:rPr lang="nb-NO" dirty="0" err="1"/>
              <a:t>year-round</a:t>
            </a:r>
            <a:r>
              <a:rPr lang="nb-NO" dirty="0"/>
              <a:t> </a:t>
            </a:r>
            <a:r>
              <a:rPr lang="nb-NO" dirty="0" err="1"/>
              <a:t>navigation</a:t>
            </a:r>
          </a:p>
        </p:txBody>
      </p:sp>
      <p:sp>
        <p:nvSpPr>
          <p:cNvPr id="81" name="Text Placeholder 12">
            <a:extLst>
              <a:ext uri="{FF2B5EF4-FFF2-40B4-BE49-F238E27FC236}">
                <a16:creationId xmlns:a16="http://schemas.microsoft.com/office/drawing/2014/main" id="{C51B9055-48BB-5157-C975-2FE45A3914AD}"/>
              </a:ext>
            </a:extLst>
          </p:cNvPr>
          <p:cNvSpPr>
            <a:spLocks noGrp="1"/>
          </p:cNvSpPr>
          <p:nvPr/>
        </p:nvSpPr>
        <p:spPr>
          <a:xfrm>
            <a:off x="14755236" y="4097963"/>
            <a:ext cx="9306169" cy="8912920"/>
          </a:xfrm>
          <a:prstGeom prst="rect">
            <a:avLst/>
          </a:prstGeom>
        </p:spPr>
        <p:txBody>
          <a:bodyPr vert="horz" lIns="0" tIns="0" rIns="0" bIns="0" rtlCol="0" anchor="t">
            <a:noAutofit/>
          </a:bodyPr>
          <a:lstStyle>
            <a:defPPr>
              <a:defRPr lang="en-US"/>
            </a:defPPr>
            <a:lvl1pPr marL="0" indent="0" algn="l" defTabSz="1828800" rtl="0" eaLnBrk="1" latinLnBrk="0" hangingPunct="1">
              <a:lnSpc>
                <a:spcPct val="114000"/>
              </a:lnSpc>
              <a:spcBef>
                <a:spcPts val="0"/>
              </a:spcBef>
              <a:spcAft>
                <a:spcPts val="4000"/>
              </a:spcAft>
              <a:buFont typeface="Arial" panose="020B0604020202020204" pitchFamily="34" charset="0"/>
              <a:buNone/>
              <a:defRPr sz="3200" kern="1200" spc="-10" baseline="0">
                <a:solidFill>
                  <a:schemeClr val="tx2"/>
                </a:solidFill>
                <a:latin typeface="+mn-lt"/>
                <a:ea typeface="+mn-ea"/>
                <a:cs typeface="+mn-cs"/>
              </a:defRPr>
            </a:lvl1pPr>
            <a:lvl2pPr marL="630238" indent="-396875" algn="l" defTabSz="1828800" rtl="0" eaLnBrk="1" latinLnBrk="0" hangingPunct="1">
              <a:lnSpc>
                <a:spcPct val="90000"/>
              </a:lnSpc>
              <a:spcBef>
                <a:spcPts val="1000"/>
              </a:spcBef>
              <a:buClr>
                <a:schemeClr val="tx2"/>
              </a:buClr>
              <a:buSzPct val="85000"/>
              <a:buFont typeface="Arial" panose="020B0604020202020204" pitchFamily="34" charset="0"/>
              <a:buChar char="•"/>
              <a:defRPr sz="3200" kern="1200">
                <a:solidFill>
                  <a:schemeClr val="tx2"/>
                </a:solidFill>
                <a:latin typeface="+mn-lt"/>
                <a:ea typeface="+mn-ea"/>
                <a:cs typeface="+mn-cs"/>
              </a:defRPr>
            </a:lvl2pPr>
            <a:lvl3pPr marL="1146175" indent="-457200" algn="l" defTabSz="1828800" rtl="0" eaLnBrk="1" latinLnBrk="0" hangingPunct="1">
              <a:lnSpc>
                <a:spcPct val="90000"/>
              </a:lnSpc>
              <a:spcBef>
                <a:spcPts val="1000"/>
              </a:spcBef>
              <a:buClr>
                <a:schemeClr val="tx2"/>
              </a:buClr>
              <a:buSzPct val="85000"/>
              <a:buFont typeface="Arial" panose="020B0604020202020204" pitchFamily="34" charset="0"/>
              <a:buChar char="•"/>
              <a:defRPr sz="2800" kern="1200">
                <a:solidFill>
                  <a:schemeClr val="tx2"/>
                </a:solidFill>
                <a:latin typeface="+mn-lt"/>
                <a:ea typeface="+mn-ea"/>
                <a:cs typeface="+mn-cs"/>
              </a:defRPr>
            </a:lvl3pPr>
            <a:lvl4pPr marL="1603375" indent="-457200" algn="l" defTabSz="1828800" rtl="0" eaLnBrk="1" latinLnBrk="0" hangingPunct="1">
              <a:lnSpc>
                <a:spcPct val="90000"/>
              </a:lnSpc>
              <a:spcBef>
                <a:spcPts val="1000"/>
              </a:spcBef>
              <a:buClr>
                <a:schemeClr val="tx2"/>
              </a:buClr>
              <a:buSzPct val="85000"/>
              <a:buFont typeface="Arial" panose="020B0604020202020204" pitchFamily="34" charset="0"/>
              <a:buChar char="•"/>
              <a:defRPr sz="2400" kern="1200">
                <a:solidFill>
                  <a:schemeClr val="tx2"/>
                </a:solidFill>
                <a:latin typeface="+mn-lt"/>
                <a:ea typeface="+mn-ea"/>
                <a:cs typeface="+mn-cs"/>
              </a:defRPr>
            </a:lvl4pPr>
            <a:lvl5pPr marL="2114550" indent="-457200" algn="l" defTabSz="1828800" rtl="0" eaLnBrk="1" latinLnBrk="0" hangingPunct="1">
              <a:lnSpc>
                <a:spcPct val="90000"/>
              </a:lnSpc>
              <a:spcBef>
                <a:spcPts val="1000"/>
              </a:spcBef>
              <a:buClr>
                <a:schemeClr val="tx2"/>
              </a:buClr>
              <a:buSzPct val="85000"/>
              <a:buFont typeface="Arial" panose="020B0604020202020204" pitchFamily="34" charset="0"/>
              <a:buChar char="•"/>
              <a:defRPr sz="2000" kern="1200">
                <a:solidFill>
                  <a:schemeClr val="tx2"/>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nSpc>
                <a:spcPct val="100000"/>
              </a:lnSpc>
              <a:spcAft>
                <a:spcPts val="0"/>
              </a:spcAft>
              <a:buFont typeface="Arial"/>
              <a:buChar char="•"/>
            </a:pPr>
            <a:r>
              <a:rPr lang="en-US" dirty="0"/>
              <a:t>End of cooperation with Western suppliers, particularly from Finland, loss of Ukrainian supplier - NKMZ in Kramatorsk (formerly Rosatom’s plant),</a:t>
            </a:r>
            <a:r>
              <a:rPr lang="en-US" dirty="0">
                <a:solidFill>
                  <a:srgbClr val="002433"/>
                </a:solidFill>
                <a:latin typeface="TT Hoves"/>
              </a:rPr>
              <a:t> s</a:t>
            </a:r>
            <a:r>
              <a:rPr lang="en-US" dirty="0">
                <a:solidFill>
                  <a:srgbClr val="000000"/>
                </a:solidFill>
                <a:latin typeface="TT Hoves"/>
              </a:rPr>
              <a:t>abotage and disruption of supply chains led to delays</a:t>
            </a:r>
            <a:endParaRPr lang="ru-RU" dirty="0">
              <a:solidFill>
                <a:srgbClr val="000000"/>
              </a:solidFill>
              <a:latin typeface="TT Hoves"/>
            </a:endParaRPr>
          </a:p>
          <a:p>
            <a:pPr marL="457200" indent="-457200">
              <a:lnSpc>
                <a:spcPct val="100000"/>
              </a:lnSpc>
              <a:spcAft>
                <a:spcPts val="0"/>
              </a:spcAft>
              <a:buChar char="•"/>
            </a:pPr>
            <a:endParaRPr lang="en-US">
              <a:solidFill>
                <a:srgbClr val="000000"/>
              </a:solidFill>
              <a:latin typeface="TT Hoves"/>
            </a:endParaRPr>
          </a:p>
          <a:p>
            <a:pPr marL="457200" indent="-457200">
              <a:lnSpc>
                <a:spcPct val="100000"/>
              </a:lnSpc>
              <a:spcAft>
                <a:spcPts val="0"/>
              </a:spcAft>
              <a:buFont typeface="Arial"/>
              <a:buChar char="•"/>
            </a:pPr>
            <a:r>
              <a:rPr lang="en-US" dirty="0">
                <a:solidFill>
                  <a:srgbClr val="000000"/>
                </a:solidFill>
                <a:latin typeface="TT Hoves"/>
              </a:rPr>
              <a:t>Reduced plans (one 10510 icebreaker instead of 3), less state funding, seeking for extra resources for building icebreakers. Assistance fee on NSR does not fully cover building costs. </a:t>
            </a:r>
          </a:p>
          <a:p>
            <a:pPr marL="457200" indent="-457200">
              <a:lnSpc>
                <a:spcPct val="100000"/>
              </a:lnSpc>
              <a:spcAft>
                <a:spcPts val="0"/>
              </a:spcAft>
              <a:buFont typeface="Arial"/>
              <a:buChar char="•"/>
            </a:pPr>
            <a:endParaRPr lang="ru-RU">
              <a:solidFill>
                <a:srgbClr val="000000"/>
              </a:solidFill>
              <a:latin typeface="TT Hoves"/>
            </a:endParaRPr>
          </a:p>
          <a:p>
            <a:pPr marL="457200" indent="-457200">
              <a:lnSpc>
                <a:spcPct val="100000"/>
              </a:lnSpc>
              <a:spcAft>
                <a:spcPts val="0"/>
              </a:spcAft>
              <a:buFont typeface="Arial"/>
              <a:buChar char="•"/>
            </a:pPr>
            <a:r>
              <a:rPr lang="en-US" dirty="0">
                <a:solidFill>
                  <a:srgbClr val="000000"/>
                </a:solidFill>
              </a:rPr>
              <a:t>Increasing costs (Leningrad and Stalingrad are almost twice as expensive as Arktika and likely their costs will be increased by 30% or more)</a:t>
            </a:r>
          </a:p>
          <a:p>
            <a:pPr marL="457200" indent="-457200">
              <a:lnSpc>
                <a:spcPct val="100000"/>
              </a:lnSpc>
              <a:spcAft>
                <a:spcPts val="0"/>
              </a:spcAft>
              <a:buFont typeface="Arial"/>
              <a:buChar char="•"/>
            </a:pPr>
            <a:endParaRPr lang="en-US" dirty="0">
              <a:solidFill>
                <a:srgbClr val="000000"/>
              </a:solidFill>
            </a:endParaRPr>
          </a:p>
          <a:p>
            <a:pPr marL="457200" indent="-457200">
              <a:lnSpc>
                <a:spcPct val="100000"/>
              </a:lnSpc>
              <a:spcAft>
                <a:spcPts val="0"/>
              </a:spcAft>
              <a:buFont typeface="Arial"/>
              <a:buChar char="•"/>
            </a:pPr>
            <a:r>
              <a:rPr lang="en-US" dirty="0">
                <a:solidFill>
                  <a:srgbClr val="000000"/>
                </a:solidFill>
              </a:rPr>
              <a:t>No technology and capacity to respond to major accidents with nuclear vessels (ex. in case of sinking)   </a:t>
            </a:r>
          </a:p>
        </p:txBody>
      </p:sp>
    </p:spTree>
    <p:extLst>
      <p:ext uri="{BB962C8B-B14F-4D97-AF65-F5344CB8AC3E}">
        <p14:creationId xmlns:p14="http://schemas.microsoft.com/office/powerpoint/2010/main" val="369604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2F7437B-6984-3AF5-FDDD-532ADA170748}"/>
              </a:ext>
            </a:extLst>
          </p:cNvPr>
          <p:cNvPicPr>
            <a:picLocks noGrp="1" noChangeAspect="1"/>
          </p:cNvPicPr>
          <p:nvPr>
            <p:ph type="pic" sz="quarter" idx="12"/>
          </p:nvPr>
        </p:nvPicPr>
        <p:blipFill>
          <a:blip r:embed="rId2"/>
          <a:srcRect l="20689" r="20689"/>
          <a:stretch>
            <a:fillRect/>
          </a:stretch>
        </p:blipFill>
        <p:spPr>
          <a:xfrm>
            <a:off x="1914544" y="3451860"/>
            <a:ext cx="8951293" cy="8989486"/>
          </a:xfrm>
        </p:spPr>
      </p:pic>
      <p:sp>
        <p:nvSpPr>
          <p:cNvPr id="3" name="Date Placeholder 2">
            <a:extLst>
              <a:ext uri="{FF2B5EF4-FFF2-40B4-BE49-F238E27FC236}">
                <a16:creationId xmlns:a16="http://schemas.microsoft.com/office/drawing/2014/main" id="{08F55939-674A-9694-425C-A80C12C2C16C}"/>
              </a:ext>
            </a:extLst>
          </p:cNvPr>
          <p:cNvSpPr>
            <a:spLocks noGrp="1"/>
          </p:cNvSpPr>
          <p:nvPr>
            <p:ph type="dt" sz="half" idx="10"/>
          </p:nvPr>
        </p:nvSpPr>
        <p:spPr/>
        <p:txBody>
          <a:bodyPr/>
          <a:lstStyle/>
          <a:p>
            <a:fld id="{D40A2043-A7FB-47AF-B536-FDB01B9B2241}" type="datetime4">
              <a:rPr lang="nb-NO" smtClean="0"/>
              <a:pPr/>
              <a:t>22. april 2026</a:t>
            </a:fld>
            <a:endParaRPr lang="nb-NO" dirty="0"/>
          </a:p>
        </p:txBody>
      </p:sp>
      <p:sp>
        <p:nvSpPr>
          <p:cNvPr id="4" name="Title 3">
            <a:extLst>
              <a:ext uri="{FF2B5EF4-FFF2-40B4-BE49-F238E27FC236}">
                <a16:creationId xmlns:a16="http://schemas.microsoft.com/office/drawing/2014/main" id="{0E1CBE10-BE72-537F-8C02-47C5E44AAFBF}"/>
              </a:ext>
            </a:extLst>
          </p:cNvPr>
          <p:cNvSpPr>
            <a:spLocks noGrp="1"/>
          </p:cNvSpPr>
          <p:nvPr>
            <p:ph type="title"/>
          </p:nvPr>
        </p:nvSpPr>
        <p:spPr>
          <a:xfrm>
            <a:off x="12312589" y="1650881"/>
            <a:ext cx="10555962" cy="1762850"/>
          </a:xfrm>
        </p:spPr>
        <p:txBody>
          <a:bodyPr>
            <a:normAutofit fontScale="90000"/>
          </a:bodyPr>
          <a:lstStyle/>
          <a:p>
            <a:r>
              <a:rPr lang="nb-NO" dirty="0"/>
              <a:t>How spills </a:t>
            </a:r>
            <a:r>
              <a:rPr lang="nb-NO" dirty="0" err="1"/>
              <a:t>are</a:t>
            </a:r>
            <a:r>
              <a:rPr lang="nb-NO" dirty="0"/>
              <a:t> (not)</a:t>
            </a:r>
            <a:r>
              <a:rPr lang="nb-NO" dirty="0" err="1"/>
              <a:t>cleaned</a:t>
            </a:r>
            <a:r>
              <a:rPr lang="nb-NO" dirty="0"/>
              <a:t> up in </a:t>
            </a:r>
            <a:r>
              <a:rPr lang="nb-NO" dirty="0" err="1"/>
              <a:t>the</a:t>
            </a:r>
            <a:r>
              <a:rPr lang="nb-NO" dirty="0"/>
              <a:t> Russian Arctic </a:t>
            </a:r>
            <a:endParaRPr lang="en-US" dirty="0"/>
          </a:p>
        </p:txBody>
      </p:sp>
      <p:sp>
        <p:nvSpPr>
          <p:cNvPr id="5" name="Text Placeholder 4">
            <a:extLst>
              <a:ext uri="{FF2B5EF4-FFF2-40B4-BE49-F238E27FC236}">
                <a16:creationId xmlns:a16="http://schemas.microsoft.com/office/drawing/2014/main" id="{4955A71E-3BC3-8548-7EA2-B310F9E3D2A4}"/>
              </a:ext>
            </a:extLst>
          </p:cNvPr>
          <p:cNvSpPr>
            <a:spLocks noGrp="1"/>
          </p:cNvSpPr>
          <p:nvPr>
            <p:ph type="body" sz="quarter" idx="13"/>
          </p:nvPr>
        </p:nvSpPr>
        <p:spPr>
          <a:xfrm>
            <a:off x="12319079" y="4149620"/>
            <a:ext cx="11279002" cy="9280477"/>
          </a:xfrm>
        </p:spPr>
        <p:txBody>
          <a:bodyPr vert="horz" lIns="0" tIns="0" rIns="0" bIns="0" rtlCol="0" anchor="t">
            <a:normAutofit fontScale="70000" lnSpcReduction="20000"/>
          </a:bodyPr>
          <a:lstStyle/>
          <a:p>
            <a:pPr>
              <a:lnSpc>
                <a:spcPct val="113999"/>
              </a:lnSpc>
            </a:pPr>
            <a:r>
              <a:rPr lang="nb-NO" dirty="0"/>
              <a:t>June.25, Murmansk region – </a:t>
            </a:r>
            <a:r>
              <a:rPr lang="nb-NO" err="1"/>
              <a:t>small</a:t>
            </a:r>
            <a:r>
              <a:rPr lang="nb-NO" dirty="0"/>
              <a:t> </a:t>
            </a:r>
            <a:r>
              <a:rPr lang="nb-NO" err="1"/>
              <a:t>ship</a:t>
            </a:r>
            <a:r>
              <a:rPr lang="nb-NO" dirty="0"/>
              <a:t> ran </a:t>
            </a:r>
            <a:r>
              <a:rPr lang="nb-NO" err="1"/>
              <a:t>aground</a:t>
            </a:r>
            <a:r>
              <a:rPr lang="nb-NO" dirty="0"/>
              <a:t> and </a:t>
            </a:r>
            <a:r>
              <a:rPr lang="nb-NO" err="1"/>
              <a:t>spilled</a:t>
            </a:r>
            <a:r>
              <a:rPr lang="nb-NO" dirty="0"/>
              <a:t> </a:t>
            </a:r>
            <a:r>
              <a:rPr lang="nb-NO" err="1"/>
              <a:t>fuel</a:t>
            </a:r>
            <a:r>
              <a:rPr lang="nb-NO" dirty="0"/>
              <a:t>. No </a:t>
            </a:r>
            <a:r>
              <a:rPr lang="nb-NO" err="1"/>
              <a:t>clean</a:t>
            </a:r>
            <a:r>
              <a:rPr lang="nb-NO" dirty="0"/>
              <a:t> up. </a:t>
            </a:r>
            <a:r>
              <a:rPr lang="nb-NO" err="1"/>
              <a:t>After</a:t>
            </a:r>
            <a:r>
              <a:rPr lang="nb-NO" dirty="0"/>
              <a:t> a </a:t>
            </a:r>
            <a:r>
              <a:rPr lang="nb-NO" err="1"/>
              <a:t>week</a:t>
            </a:r>
            <a:r>
              <a:rPr lang="nb-NO" dirty="0"/>
              <a:t> </a:t>
            </a:r>
            <a:r>
              <a:rPr lang="nb-NO" err="1"/>
              <a:t>authorities</a:t>
            </a:r>
            <a:r>
              <a:rPr lang="nb-NO" dirty="0"/>
              <a:t> </a:t>
            </a:r>
            <a:r>
              <a:rPr lang="nb-NO" err="1"/>
              <a:t>ordered</a:t>
            </a:r>
            <a:r>
              <a:rPr lang="nb-NO" dirty="0"/>
              <a:t> </a:t>
            </a:r>
            <a:r>
              <a:rPr lang="nb-NO" err="1"/>
              <a:t>the</a:t>
            </a:r>
            <a:r>
              <a:rPr lang="nb-NO" dirty="0"/>
              <a:t> </a:t>
            </a:r>
            <a:r>
              <a:rPr lang="nb-NO" err="1"/>
              <a:t>owner</a:t>
            </a:r>
            <a:r>
              <a:rPr lang="nb-NO" dirty="0"/>
              <a:t> to </a:t>
            </a:r>
            <a:r>
              <a:rPr lang="nb-NO" err="1"/>
              <a:t>remove</a:t>
            </a:r>
            <a:r>
              <a:rPr lang="nb-NO" dirty="0"/>
              <a:t> </a:t>
            </a:r>
            <a:r>
              <a:rPr lang="nb-NO" err="1"/>
              <a:t>the</a:t>
            </a:r>
            <a:r>
              <a:rPr lang="nb-NO" dirty="0"/>
              <a:t> </a:t>
            </a:r>
            <a:r>
              <a:rPr lang="nb-NO" err="1"/>
              <a:t>ship</a:t>
            </a:r>
            <a:r>
              <a:rPr lang="nb-NO" dirty="0"/>
              <a:t>.</a:t>
            </a:r>
            <a:endParaRPr lang="en-US" dirty="0"/>
          </a:p>
          <a:p>
            <a:pPr>
              <a:lnSpc>
                <a:spcPct val="113999"/>
              </a:lnSpc>
            </a:pPr>
            <a:r>
              <a:rPr lang="nb-NO" dirty="0"/>
              <a:t>Sept.25, Murmansk region – </a:t>
            </a:r>
            <a:r>
              <a:rPr lang="nb-NO" err="1"/>
              <a:t>oil</a:t>
            </a:r>
            <a:r>
              <a:rPr lang="nb-NO" dirty="0"/>
              <a:t> spill </a:t>
            </a:r>
            <a:r>
              <a:rPr lang="nb-NO" err="1"/>
              <a:t>found</a:t>
            </a:r>
            <a:r>
              <a:rPr lang="nb-NO" dirty="0"/>
              <a:t> in </a:t>
            </a:r>
            <a:r>
              <a:rPr lang="nb-NO" err="1"/>
              <a:t>the</a:t>
            </a:r>
            <a:r>
              <a:rPr lang="nb-NO" dirty="0"/>
              <a:t> Kola </a:t>
            </a:r>
            <a:r>
              <a:rPr lang="nb-NO" err="1"/>
              <a:t>bay</a:t>
            </a:r>
            <a:r>
              <a:rPr lang="nb-NO" dirty="0"/>
              <a:t>, </a:t>
            </a:r>
            <a:r>
              <a:rPr lang="nb-NO" err="1"/>
              <a:t>source</a:t>
            </a:r>
            <a:r>
              <a:rPr lang="nb-NO" dirty="0"/>
              <a:t> not </a:t>
            </a:r>
            <a:r>
              <a:rPr lang="nb-NO" err="1"/>
              <a:t>found</a:t>
            </a:r>
            <a:r>
              <a:rPr lang="nb-NO" dirty="0"/>
              <a:t>. </a:t>
            </a:r>
            <a:r>
              <a:rPr lang="nb-NO" err="1"/>
              <a:t>Authorities</a:t>
            </a:r>
            <a:r>
              <a:rPr lang="nb-NO" dirty="0"/>
              <a:t> </a:t>
            </a:r>
            <a:r>
              <a:rPr lang="nb-NO" err="1"/>
              <a:t>reported</a:t>
            </a:r>
            <a:r>
              <a:rPr lang="nb-NO" dirty="0"/>
              <a:t> </a:t>
            </a:r>
            <a:r>
              <a:rPr lang="nb-NO" err="1"/>
              <a:t>successful</a:t>
            </a:r>
            <a:r>
              <a:rPr lang="nb-NO" dirty="0"/>
              <a:t> </a:t>
            </a:r>
            <a:r>
              <a:rPr lang="nb-NO" err="1"/>
              <a:t>clean</a:t>
            </a:r>
            <a:r>
              <a:rPr lang="nb-NO" dirty="0"/>
              <a:t> up just </a:t>
            </a:r>
            <a:r>
              <a:rPr lang="nb-NO" err="1"/>
              <a:t>before</a:t>
            </a:r>
            <a:r>
              <a:rPr lang="nb-NO" dirty="0"/>
              <a:t> </a:t>
            </a:r>
            <a:r>
              <a:rPr lang="nb-NO" err="1"/>
              <a:t>the</a:t>
            </a:r>
            <a:r>
              <a:rPr lang="nb-NO" dirty="0"/>
              <a:t> </a:t>
            </a:r>
            <a:r>
              <a:rPr lang="nb-NO" err="1"/>
              <a:t>swimming</a:t>
            </a:r>
            <a:r>
              <a:rPr lang="nb-NO" dirty="0"/>
              <a:t> </a:t>
            </a:r>
            <a:r>
              <a:rPr lang="nb-NO" err="1"/>
              <a:t>competition</a:t>
            </a:r>
            <a:r>
              <a:rPr lang="nb-NO" dirty="0"/>
              <a:t>.</a:t>
            </a:r>
          </a:p>
          <a:p>
            <a:pPr>
              <a:lnSpc>
                <a:spcPct val="113999"/>
              </a:lnSpc>
            </a:pPr>
            <a:r>
              <a:rPr lang="nb-NO" dirty="0"/>
              <a:t>March.25, </a:t>
            </a:r>
            <a:r>
              <a:rPr lang="nb-NO" dirty="0" err="1"/>
              <a:t>Saha</a:t>
            </a:r>
            <a:r>
              <a:rPr lang="nb-NO" dirty="0"/>
              <a:t> – diesel spill </a:t>
            </a:r>
            <a:r>
              <a:rPr lang="nb-NO" dirty="0" err="1"/>
              <a:t>on</a:t>
            </a:r>
            <a:r>
              <a:rPr lang="nb-NO" dirty="0"/>
              <a:t> </a:t>
            </a:r>
            <a:r>
              <a:rPr lang="nb-NO" dirty="0" err="1"/>
              <a:t>Yane</a:t>
            </a:r>
            <a:r>
              <a:rPr lang="nb-NO" dirty="0"/>
              <a:t> river, a </a:t>
            </a:r>
            <a:r>
              <a:rPr lang="nb-NO" dirty="0" err="1"/>
              <a:t>company</a:t>
            </a:r>
            <a:r>
              <a:rPr lang="nb-NO" dirty="0"/>
              <a:t> at </a:t>
            </a:r>
            <a:r>
              <a:rPr lang="nb-NO" dirty="0" err="1"/>
              <a:t>fault</a:t>
            </a:r>
            <a:r>
              <a:rPr lang="nb-NO" dirty="0"/>
              <a:t> </a:t>
            </a:r>
            <a:r>
              <a:rPr lang="nb-NO" dirty="0" err="1"/>
              <a:t>reported</a:t>
            </a:r>
            <a:r>
              <a:rPr lang="nb-NO" dirty="0"/>
              <a:t> it and </a:t>
            </a:r>
            <a:r>
              <a:rPr lang="nb-NO" dirty="0" err="1"/>
              <a:t>started</a:t>
            </a:r>
            <a:r>
              <a:rPr lang="nb-NO" dirty="0"/>
              <a:t> </a:t>
            </a:r>
            <a:r>
              <a:rPr lang="nb-NO" dirty="0" err="1"/>
              <a:t>cleaning</a:t>
            </a:r>
            <a:r>
              <a:rPr lang="nb-NO" dirty="0"/>
              <a:t>.</a:t>
            </a:r>
          </a:p>
          <a:p>
            <a:pPr>
              <a:lnSpc>
                <a:spcPct val="113999"/>
              </a:lnSpc>
            </a:pPr>
            <a:r>
              <a:rPr lang="nb-NO" dirty="0"/>
              <a:t>Apr.24, Murmansk region – sunken ship, </a:t>
            </a:r>
            <a:r>
              <a:rPr lang="nb-NO" dirty="0" err="1"/>
              <a:t>fuel</a:t>
            </a:r>
            <a:r>
              <a:rPr lang="nb-NO" dirty="0"/>
              <a:t> </a:t>
            </a:r>
            <a:r>
              <a:rPr lang="nb-NO" dirty="0" err="1"/>
              <a:t>spilled</a:t>
            </a:r>
            <a:r>
              <a:rPr lang="nb-NO" dirty="0"/>
              <a:t>. </a:t>
            </a:r>
            <a:r>
              <a:rPr lang="nb-NO" dirty="0" err="1"/>
              <a:t>Sorbent</a:t>
            </a:r>
            <a:r>
              <a:rPr lang="nb-NO" dirty="0"/>
              <a:t> and booms </a:t>
            </a:r>
            <a:r>
              <a:rPr lang="nb-NO" dirty="0" err="1"/>
              <a:t>were</a:t>
            </a:r>
            <a:r>
              <a:rPr lang="nb-NO" dirty="0"/>
              <a:t> </a:t>
            </a:r>
            <a:r>
              <a:rPr lang="nb-NO" dirty="0" err="1"/>
              <a:t>applied</a:t>
            </a:r>
            <a:r>
              <a:rPr lang="nb-NO" dirty="0"/>
              <a:t> </a:t>
            </a:r>
            <a:r>
              <a:rPr lang="nb-NO" dirty="0" err="1"/>
              <a:t>the</a:t>
            </a:r>
            <a:r>
              <a:rPr lang="nb-NO" dirty="0"/>
              <a:t> </a:t>
            </a:r>
            <a:r>
              <a:rPr lang="nb-NO" dirty="0" err="1"/>
              <a:t>next</a:t>
            </a:r>
            <a:r>
              <a:rPr lang="nb-NO" dirty="0"/>
              <a:t> </a:t>
            </a:r>
            <a:r>
              <a:rPr lang="nb-NO" dirty="0" err="1"/>
              <a:t>day</a:t>
            </a:r>
            <a:r>
              <a:rPr lang="nb-NO" dirty="0"/>
              <a:t>.</a:t>
            </a:r>
            <a:endParaRPr lang="nb-NO"/>
          </a:p>
          <a:p>
            <a:pPr>
              <a:lnSpc>
                <a:spcPct val="113999"/>
              </a:lnSpc>
            </a:pPr>
            <a:r>
              <a:rPr lang="nb-NO" dirty="0"/>
              <a:t>July.24, Murmansk region – </a:t>
            </a:r>
            <a:r>
              <a:rPr lang="nb-NO" dirty="0" err="1"/>
              <a:t>oil</a:t>
            </a:r>
            <a:r>
              <a:rPr lang="nb-NO" dirty="0"/>
              <a:t> </a:t>
            </a:r>
            <a:r>
              <a:rPr lang="nb-NO" dirty="0" err="1"/>
              <a:t>concentration</a:t>
            </a:r>
            <a:r>
              <a:rPr lang="nb-NO" dirty="0"/>
              <a:t> in </a:t>
            </a:r>
            <a:r>
              <a:rPr lang="nb-NO" dirty="0" err="1"/>
              <a:t>the</a:t>
            </a:r>
            <a:r>
              <a:rPr lang="nb-NO" dirty="0"/>
              <a:t> </a:t>
            </a:r>
            <a:r>
              <a:rPr lang="nb-NO" dirty="0" err="1"/>
              <a:t>sea</a:t>
            </a:r>
            <a:r>
              <a:rPr lang="nb-NO" dirty="0"/>
              <a:t> water </a:t>
            </a:r>
            <a:r>
              <a:rPr lang="nb-NO" dirty="0" err="1"/>
              <a:t>was</a:t>
            </a:r>
            <a:r>
              <a:rPr lang="nb-NO" dirty="0"/>
              <a:t> 400 times </a:t>
            </a:r>
            <a:r>
              <a:rPr lang="nb-NO" dirty="0" err="1"/>
              <a:t>higher</a:t>
            </a:r>
            <a:r>
              <a:rPr lang="nb-NO" dirty="0"/>
              <a:t> </a:t>
            </a:r>
            <a:r>
              <a:rPr lang="nb-NO" dirty="0" err="1"/>
              <a:t>than</a:t>
            </a:r>
            <a:r>
              <a:rPr lang="nb-NO" dirty="0"/>
              <a:t> norms. A </a:t>
            </a:r>
            <a:r>
              <a:rPr lang="nb-NO" dirty="0" err="1"/>
              <a:t>source</a:t>
            </a:r>
            <a:r>
              <a:rPr lang="nb-NO" dirty="0"/>
              <a:t> </a:t>
            </a:r>
            <a:r>
              <a:rPr lang="nb-NO" dirty="0" err="1"/>
              <a:t>wasn't</a:t>
            </a:r>
            <a:r>
              <a:rPr lang="nb-NO" dirty="0"/>
              <a:t> </a:t>
            </a:r>
            <a:r>
              <a:rPr lang="nb-NO" dirty="0" err="1"/>
              <a:t>found</a:t>
            </a:r>
            <a:r>
              <a:rPr lang="nb-NO" dirty="0"/>
              <a:t>.</a:t>
            </a:r>
          </a:p>
          <a:p>
            <a:pPr>
              <a:lnSpc>
                <a:spcPct val="113999"/>
              </a:lnSpc>
            </a:pPr>
            <a:r>
              <a:rPr lang="nb-NO" dirty="0"/>
              <a:t>Aug.24, Murmansk region – </a:t>
            </a:r>
            <a:r>
              <a:rPr lang="nb-NO" dirty="0" err="1"/>
              <a:t>activists</a:t>
            </a:r>
            <a:r>
              <a:rPr lang="nb-NO" dirty="0"/>
              <a:t> </a:t>
            </a:r>
            <a:r>
              <a:rPr lang="nb-NO" dirty="0" err="1"/>
              <a:t>reported</a:t>
            </a:r>
            <a:r>
              <a:rPr lang="nb-NO" dirty="0"/>
              <a:t> </a:t>
            </a:r>
            <a:r>
              <a:rPr lang="nb-NO" dirty="0" err="1"/>
              <a:t>oil</a:t>
            </a:r>
            <a:r>
              <a:rPr lang="nb-NO" dirty="0"/>
              <a:t> </a:t>
            </a:r>
            <a:r>
              <a:rPr lang="nb-NO" dirty="0" err="1"/>
              <a:t>slicks</a:t>
            </a:r>
            <a:r>
              <a:rPr lang="nb-NO" dirty="0"/>
              <a:t> </a:t>
            </a:r>
            <a:r>
              <a:rPr lang="nb-NO" dirty="0" err="1"/>
              <a:t>on</a:t>
            </a:r>
            <a:r>
              <a:rPr lang="nb-NO" dirty="0"/>
              <a:t> water, </a:t>
            </a:r>
            <a:r>
              <a:rPr lang="nb-NO" dirty="0" err="1"/>
              <a:t>no</a:t>
            </a:r>
            <a:r>
              <a:rPr lang="nb-NO" dirty="0"/>
              <a:t> </a:t>
            </a:r>
            <a:r>
              <a:rPr lang="nb-NO" dirty="0" err="1"/>
              <a:t>reaction</a:t>
            </a:r>
            <a:r>
              <a:rPr lang="nb-NO" dirty="0"/>
              <a:t> from </a:t>
            </a:r>
            <a:r>
              <a:rPr lang="nb-NO" dirty="0" err="1"/>
              <a:t>authoirities</a:t>
            </a:r>
            <a:r>
              <a:rPr lang="nb-NO" dirty="0"/>
              <a:t>. Later </a:t>
            </a:r>
            <a:r>
              <a:rPr lang="nb-NO" dirty="0" err="1"/>
              <a:t>the</a:t>
            </a:r>
            <a:r>
              <a:rPr lang="nb-NO" dirty="0"/>
              <a:t> same </a:t>
            </a:r>
            <a:r>
              <a:rPr lang="nb-NO" dirty="0" err="1"/>
              <a:t>month</a:t>
            </a:r>
            <a:r>
              <a:rPr lang="nb-NO" dirty="0"/>
              <a:t> HFO spill </a:t>
            </a:r>
            <a:r>
              <a:rPr lang="nb-NO" dirty="0" err="1"/>
              <a:t>while</a:t>
            </a:r>
            <a:r>
              <a:rPr lang="nb-NO" dirty="0"/>
              <a:t> </a:t>
            </a:r>
            <a:r>
              <a:rPr lang="nb-NO" dirty="0" err="1"/>
              <a:t>bunkering</a:t>
            </a:r>
            <a:r>
              <a:rPr lang="nb-NO" dirty="0"/>
              <a:t> in port. In September </a:t>
            </a:r>
            <a:r>
              <a:rPr lang="nb-NO" dirty="0" err="1"/>
              <a:t>criminal</a:t>
            </a:r>
            <a:r>
              <a:rPr lang="nb-NO" dirty="0"/>
              <a:t> case </a:t>
            </a:r>
            <a:r>
              <a:rPr lang="nb-NO" dirty="0" err="1"/>
              <a:t>opened</a:t>
            </a:r>
            <a:r>
              <a:rPr lang="nb-NO" dirty="0"/>
              <a:t>, </a:t>
            </a:r>
            <a:r>
              <a:rPr lang="nb-NO" dirty="0" err="1"/>
              <a:t>before</a:t>
            </a:r>
            <a:r>
              <a:rPr lang="nb-NO" dirty="0"/>
              <a:t> </a:t>
            </a:r>
            <a:r>
              <a:rPr lang="nb-NO" dirty="0" err="1"/>
              <a:t>that</a:t>
            </a:r>
            <a:r>
              <a:rPr lang="nb-NO" dirty="0"/>
              <a:t> – </a:t>
            </a:r>
            <a:r>
              <a:rPr lang="nb-NO" dirty="0" err="1"/>
              <a:t>no</a:t>
            </a:r>
            <a:r>
              <a:rPr lang="nb-NO" dirty="0"/>
              <a:t> </a:t>
            </a:r>
            <a:r>
              <a:rPr lang="nb-NO" dirty="0" err="1"/>
              <a:t>clean</a:t>
            </a:r>
            <a:r>
              <a:rPr lang="nb-NO" dirty="0"/>
              <a:t> up.</a:t>
            </a:r>
          </a:p>
          <a:p>
            <a:pPr>
              <a:lnSpc>
                <a:spcPct val="113999"/>
              </a:lnSpc>
            </a:pPr>
            <a:r>
              <a:rPr lang="nb-NO" dirty="0"/>
              <a:t>Oct.24, </a:t>
            </a:r>
            <a:r>
              <a:rPr lang="nb-NO" err="1"/>
              <a:t>Krasnoyarsk</a:t>
            </a:r>
            <a:r>
              <a:rPr lang="nb-NO" dirty="0"/>
              <a:t> region – </a:t>
            </a:r>
            <a:r>
              <a:rPr lang="nb-NO" err="1"/>
              <a:t>oil</a:t>
            </a:r>
            <a:r>
              <a:rPr lang="nb-NO" dirty="0"/>
              <a:t> spill from a </a:t>
            </a:r>
            <a:r>
              <a:rPr lang="nb-NO" err="1"/>
              <a:t>barge</a:t>
            </a:r>
            <a:r>
              <a:rPr lang="nb-NO" dirty="0"/>
              <a:t> in </a:t>
            </a:r>
            <a:r>
              <a:rPr lang="nb-NO" err="1"/>
              <a:t>the</a:t>
            </a:r>
            <a:r>
              <a:rPr lang="nb-NO" dirty="0"/>
              <a:t> </a:t>
            </a:r>
            <a:r>
              <a:rPr lang="nb-NO" err="1"/>
              <a:t>Khatanga</a:t>
            </a:r>
            <a:r>
              <a:rPr lang="nb-NO" dirty="0"/>
              <a:t> river, </a:t>
            </a:r>
            <a:r>
              <a:rPr lang="nb-NO" err="1"/>
              <a:t>reported</a:t>
            </a:r>
            <a:r>
              <a:rPr lang="nb-NO" dirty="0"/>
              <a:t> </a:t>
            </a:r>
            <a:r>
              <a:rPr lang="nb-NO" err="1"/>
              <a:t>that</a:t>
            </a:r>
            <a:r>
              <a:rPr lang="nb-NO" dirty="0"/>
              <a:t> spill </a:t>
            </a:r>
            <a:r>
              <a:rPr lang="nb-NO" err="1"/>
              <a:t>was</a:t>
            </a:r>
            <a:r>
              <a:rPr lang="nb-NO" dirty="0"/>
              <a:t> </a:t>
            </a:r>
            <a:r>
              <a:rPr lang="nb-NO" err="1"/>
              <a:t>localised</a:t>
            </a:r>
            <a:r>
              <a:rPr lang="nb-NO" dirty="0"/>
              <a:t>.</a:t>
            </a:r>
          </a:p>
          <a:p>
            <a:pPr>
              <a:lnSpc>
                <a:spcPct val="113999"/>
              </a:lnSpc>
            </a:pPr>
            <a:r>
              <a:rPr lang="nb-NO" dirty="0"/>
              <a:t>Nov.24, Barents </a:t>
            </a:r>
            <a:r>
              <a:rPr lang="nb-NO" err="1"/>
              <a:t>sea</a:t>
            </a:r>
            <a:r>
              <a:rPr lang="nb-NO" dirty="0"/>
              <a:t> – </a:t>
            </a:r>
            <a:r>
              <a:rPr lang="nb-NO" err="1"/>
              <a:t>oil</a:t>
            </a:r>
            <a:r>
              <a:rPr lang="nb-NO" dirty="0"/>
              <a:t> spill </a:t>
            </a:r>
            <a:r>
              <a:rPr lang="nb-NO" err="1"/>
              <a:t>after</a:t>
            </a:r>
            <a:r>
              <a:rPr lang="nb-NO" dirty="0"/>
              <a:t> </a:t>
            </a:r>
            <a:r>
              <a:rPr lang="nb-NO" err="1"/>
              <a:t>ship</a:t>
            </a:r>
            <a:r>
              <a:rPr lang="nb-NO" dirty="0"/>
              <a:t> </a:t>
            </a:r>
            <a:r>
              <a:rPr lang="nb-NO" err="1"/>
              <a:t>capsized</a:t>
            </a:r>
            <a:r>
              <a:rPr lang="nb-NO" dirty="0"/>
              <a:t>, </a:t>
            </a:r>
            <a:r>
              <a:rPr lang="nb-NO" err="1"/>
              <a:t>no</a:t>
            </a:r>
            <a:r>
              <a:rPr lang="nb-NO" dirty="0"/>
              <a:t> </a:t>
            </a:r>
            <a:r>
              <a:rPr lang="nb-NO" err="1"/>
              <a:t>clean</a:t>
            </a:r>
            <a:r>
              <a:rPr lang="nb-NO" dirty="0"/>
              <a:t> up. </a:t>
            </a:r>
            <a:r>
              <a:rPr lang="nb-NO" err="1"/>
              <a:t>Criminal</a:t>
            </a:r>
            <a:r>
              <a:rPr lang="nb-NO" dirty="0"/>
              <a:t> case </a:t>
            </a:r>
            <a:r>
              <a:rPr lang="nb-NO" err="1"/>
              <a:t>against</a:t>
            </a:r>
            <a:r>
              <a:rPr lang="nb-NO" dirty="0"/>
              <a:t> </a:t>
            </a:r>
            <a:r>
              <a:rPr lang="nb-NO" err="1"/>
              <a:t>the</a:t>
            </a:r>
            <a:r>
              <a:rPr lang="nb-NO" dirty="0"/>
              <a:t> </a:t>
            </a:r>
            <a:r>
              <a:rPr lang="nb-NO" err="1"/>
              <a:t>captian</a:t>
            </a:r>
            <a:r>
              <a:rPr lang="nb-NO" dirty="0"/>
              <a:t>.</a:t>
            </a:r>
          </a:p>
          <a:p>
            <a:pPr>
              <a:lnSpc>
                <a:spcPct val="113999"/>
              </a:lnSpc>
            </a:pPr>
            <a:endParaRPr lang="nb-NO" dirty="0"/>
          </a:p>
          <a:p>
            <a:pPr>
              <a:lnSpc>
                <a:spcPct val="113999"/>
              </a:lnSpc>
            </a:pPr>
            <a:endParaRPr lang="nb-NO" dirty="0"/>
          </a:p>
        </p:txBody>
      </p:sp>
    </p:spTree>
    <p:extLst>
      <p:ext uri="{BB962C8B-B14F-4D97-AF65-F5344CB8AC3E}">
        <p14:creationId xmlns:p14="http://schemas.microsoft.com/office/powerpoint/2010/main" val="346622409"/>
      </p:ext>
    </p:extLst>
  </p:cSld>
  <p:clrMapOvr>
    <a:masterClrMapping/>
  </p:clrMapOvr>
</p:sld>
</file>

<file path=ppt/theme/theme1.xml><?xml version="1.0" encoding="utf-8"?>
<a:theme xmlns:a="http://schemas.openxmlformats.org/drawingml/2006/main" name="Maler | BELLONA">
  <a:themeElements>
    <a:clrScheme name="BELLONA">
      <a:dk1>
        <a:sysClr val="windowText" lastClr="000000"/>
      </a:dk1>
      <a:lt1>
        <a:srgbClr val="FFFFFF"/>
      </a:lt1>
      <a:dk2>
        <a:srgbClr val="002433"/>
      </a:dk2>
      <a:lt2>
        <a:srgbClr val="EFEFEF"/>
      </a:lt2>
      <a:accent1>
        <a:srgbClr val="5CAFAA"/>
      </a:accent1>
      <a:accent2>
        <a:srgbClr val="00576E"/>
      </a:accent2>
      <a:accent3>
        <a:srgbClr val="002433"/>
      </a:accent3>
      <a:accent4>
        <a:srgbClr val="006DBE"/>
      </a:accent4>
      <a:accent5>
        <a:srgbClr val="FF5F4C"/>
      </a:accent5>
      <a:accent6>
        <a:srgbClr val="F1957C"/>
      </a:accent6>
      <a:hlink>
        <a:srgbClr val="5CAFAA"/>
      </a:hlink>
      <a:folHlink>
        <a:srgbClr val="5CAFAA"/>
      </a:folHlink>
    </a:clrScheme>
    <a:fontScheme name="Maler">
      <a:majorFont>
        <a:latin typeface="TT Hoves DemiBold"/>
        <a:ea typeface=""/>
        <a:cs typeface="Arial"/>
      </a:majorFont>
      <a:minorFont>
        <a:latin typeface="TT Hoves"/>
        <a:ea typeface=""/>
        <a:cs typeface="Arial"/>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ler Presentation Template v3_030123.potx" id="{C1875482-D40E-4C70-A44E-4D73835C3466}" vid="{8411A6D0-CC6F-43E9-9C41-FD0A4D74E2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1bfe47-2402-4af8-9b52-b5d2ea9c70cd">
      <Terms xmlns="http://schemas.microsoft.com/office/infopath/2007/PartnerControls"/>
    </lcf76f155ced4ddcb4097134ff3c332f>
    <TaxCatchAll xmlns="06257677-f2a7-4ad9-910c-bdba0204039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9299576C39934DA09369967B6184A7" ma:contentTypeVersion="13" ma:contentTypeDescription="Create a new document." ma:contentTypeScope="" ma:versionID="e4fd20c820e700fd99a7fd570b5eb1e3">
  <xsd:schema xmlns:xsd="http://www.w3.org/2001/XMLSchema" xmlns:xs="http://www.w3.org/2001/XMLSchema" xmlns:p="http://schemas.microsoft.com/office/2006/metadata/properties" xmlns:ns2="2c1bfe47-2402-4af8-9b52-b5d2ea9c70cd" xmlns:ns3="06257677-f2a7-4ad9-910c-bdba02040391" targetNamespace="http://schemas.microsoft.com/office/2006/metadata/properties" ma:root="true" ma:fieldsID="9e417472d001ee3c16ebd9fd325333a9" ns2:_="" ns3:_="">
    <xsd:import namespace="2c1bfe47-2402-4af8-9b52-b5d2ea9c70cd"/>
    <xsd:import namespace="06257677-f2a7-4ad9-910c-bdba0204039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1bfe47-2402-4af8-9b52-b5d2ea9c70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9d65654-ea84-44db-84f3-4e2acbbf0ef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257677-f2a7-4ad9-910c-bdba0204039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b73b2a3-a83d-4f03-a557-b0fe1dc424f6}" ma:internalName="TaxCatchAll" ma:showField="CatchAllData" ma:web="06257677-f2a7-4ad9-910c-bdba020403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9B4BE4-A209-422E-83D2-20A4D55A3B3D}">
  <ds:schemaRefs>
    <ds:schemaRef ds:uri="http://schemas.microsoft.com/sharepoint/v3/contenttype/forms"/>
  </ds:schemaRefs>
</ds:datastoreItem>
</file>

<file path=customXml/itemProps2.xml><?xml version="1.0" encoding="utf-8"?>
<ds:datastoreItem xmlns:ds="http://schemas.openxmlformats.org/officeDocument/2006/customXml" ds:itemID="{125058D8-C6AB-4306-B5E6-88D8F974A7D3}">
  <ds:schemaRefs>
    <ds:schemaRef ds:uri="http://purl.org/dc/elements/1.1/"/>
    <ds:schemaRef ds:uri="http://schemas.microsoft.com/office/infopath/2007/PartnerControls"/>
    <ds:schemaRef ds:uri="06257677-f2a7-4ad9-910c-bdba02040391"/>
    <ds:schemaRef ds:uri="http://purl.org/dc/dcmitype/"/>
    <ds:schemaRef ds:uri="http://schemas.microsoft.com/office/2006/metadata/properties"/>
    <ds:schemaRef ds:uri="http://schemas.microsoft.com/office/2006/documentManagement/types"/>
    <ds:schemaRef ds:uri="http://www.w3.org/XML/1998/namespace"/>
    <ds:schemaRef ds:uri="http://purl.org/dc/terms/"/>
    <ds:schemaRef ds:uri="http://schemas.openxmlformats.org/package/2006/metadata/core-properties"/>
    <ds:schemaRef ds:uri="2c1bfe47-2402-4af8-9b52-b5d2ea9c70cd"/>
  </ds:schemaRefs>
</ds:datastoreItem>
</file>

<file path=customXml/itemProps3.xml><?xml version="1.0" encoding="utf-8"?>
<ds:datastoreItem xmlns:ds="http://schemas.openxmlformats.org/officeDocument/2006/customXml" ds:itemID="{05C9C397-C01B-41A9-81EA-5ABF04C8C1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1bfe47-2402-4af8-9b52-b5d2ea9c70cd"/>
    <ds:schemaRef ds:uri="06257677-f2a7-4ad9-910c-bdba020403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Maler Presentation Template v4_100123</Template>
  <TotalTime>21</TotalTime>
  <Words>1353</Words>
  <Application>Microsoft Office PowerPoint</Application>
  <PresentationFormat>Произвольный</PresentationFormat>
  <Paragraphs>124</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TT Hoves</vt:lpstr>
      <vt:lpstr>TT Hoves DemiBold</vt:lpstr>
      <vt:lpstr>Wingdings</vt:lpstr>
      <vt:lpstr>Maler | BELLONA</vt:lpstr>
      <vt:lpstr>The Northern Sea Route reality check: Shorter, safer, cheaper, environmentally friendly, and popular?</vt:lpstr>
      <vt:lpstr>Bellona's report</vt:lpstr>
      <vt:lpstr>False narrative 1:   The NSR will benefit the world through faster and cheaper shipping</vt:lpstr>
      <vt:lpstr>NSR cargo turnover vs plans</vt:lpstr>
      <vt:lpstr>Insidents on NSR</vt:lpstr>
      <vt:lpstr>False narrative 2:   Only Russia possesses the tools and technology to develop it safely</vt:lpstr>
      <vt:lpstr>Rescue infrastracture:  "we practically do not have it"</vt:lpstr>
      <vt:lpstr>Презентация PowerPoint</vt:lpstr>
      <vt:lpstr>How spills are (not)cleaned up in the Russian Arctic </vt:lpstr>
      <vt:lpstr>False narrative 3:  A new multipolar world order depends on Russia asserting sovereignty in the High North</vt:lpstr>
      <vt:lpstr>Key messages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Dette er en tittel på én til to linjer</dc:title>
  <dc:creator>Naseem Skaik</dc:creator>
  <cp:lastModifiedBy>Vsevolod Levchenko</cp:lastModifiedBy>
  <cp:revision>1083</cp:revision>
  <dcterms:created xsi:type="dcterms:W3CDTF">2023-02-14T20:12:46Z</dcterms:created>
  <dcterms:modified xsi:type="dcterms:W3CDTF">2026-04-22T15:39:38Z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0x010100E39299576C39934DA09369967B6184A7</vt:lpwstr>
  </property>
  <property fmtid="{D5CDD505-2E9C-101B-9397-08002B2CF9AE}" pid="3" name="Order">
    <vt:lpwstr>1115400.00000000</vt:lpwstr>
  </property>
  <property fmtid="{D5CDD505-2E9C-101B-9397-08002B2CF9AE}" pid="4" name="MediaServiceImageTags">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